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embeddedFontLst>
    <p:embeddedFont>
      <p:font typeface="Open Sans" panose="020B0604020202020204" charset="0"/>
      <p:regular r:id="rId34"/>
      <p:bold r:id="rId35"/>
      <p:italic r:id="rId36"/>
      <p:boldItalic r:id="rId37"/>
    </p:embeddedFont>
    <p:embeddedFont>
      <p:font typeface="Roboto" panose="020B0604020202020204" charset="0"/>
      <p:regular r:id="rId38"/>
      <p:bold r:id="rId39"/>
      <p:italic r:id="rId40"/>
      <p:boldItalic r:id="rId41"/>
    </p:embeddedFont>
    <p:embeddedFont>
      <p:font typeface="Georgia" panose="02040502050405020303" pitchFamily="18" charset="0"/>
      <p:regular r:id="rId42"/>
      <p:bold r:id="rId43"/>
      <p:italic r:id="rId44"/>
      <p:boldItalic r:id="rId45"/>
    </p:embeddedFont>
    <p:embeddedFont>
      <p:font typeface="Trebuchet MS" panose="020B0603020202020204" pitchFamily="34" charset="0"/>
      <p:regular r:id="rId46"/>
      <p:bold r:id="rId47"/>
      <p:italic r:id="rId48"/>
      <p:boldItalic r:id="rId49"/>
    </p:embeddedFont>
    <p:embeddedFont>
      <p:font typeface="PT Sans Narrow" panose="020B0604020202020204" charset="0"/>
      <p:regular r:id="rId50"/>
      <p:bold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1C447F-85A7-427B-AB73-7CDB06366386}">
  <a:tblStyle styleId="{1D1C447F-85A7-427B-AB73-7CDB0636638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84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tandfonline.com/author/Schinkel,+Sanne" TargetMode="External"/><Relationship Id="rId7" Type="http://schemas.openxmlformats.org/officeDocument/2006/relationships/hyperlink" Target="https://www.tandfonline.com/author/van+Weert,+Julia+CM"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ww.tandfonline.com/author/van+den+Putte,+Bas" TargetMode="External"/><Relationship Id="rId5" Type="http://schemas.openxmlformats.org/officeDocument/2006/relationships/hyperlink" Target="https://www.tandfonline.com/author/Kerpiclik,+Fatmag%C3%BCl" TargetMode="External"/><Relationship Id="rId4" Type="http://schemas.openxmlformats.org/officeDocument/2006/relationships/hyperlink" Target="https://www.tandfonline.com/author/Schouten,+Barbara+C"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6ed6ae3fb7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6ed6ae3fb7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6edac2d12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6edac2d12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6ef9caeb2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6ef9caeb2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6ed6ae3fb7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6ed6ae3fb7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6edac2d12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6edac2d12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Mr. Smith, you can’t drink that water or you will get aspiration pneumonia. </a:t>
            </a:r>
            <a:endParaRPr/>
          </a:p>
          <a:p>
            <a:pPr marL="0" lvl="0" indent="0" algn="l" rtl="0">
              <a:spcBef>
                <a:spcPts val="0"/>
              </a:spcBef>
              <a:spcAft>
                <a:spcPts val="0"/>
              </a:spcAft>
              <a:buNone/>
            </a:pPr>
            <a:endParaRPr/>
          </a:p>
          <a:p>
            <a:pPr marL="0" lvl="0" indent="0" algn="l" rtl="0">
              <a:spcBef>
                <a:spcPts val="0"/>
              </a:spcBef>
              <a:spcAft>
                <a:spcPts val="0"/>
              </a:spcAft>
              <a:buNone/>
            </a:pPr>
            <a:r>
              <a:rPr lang="en"/>
              <a:t>Well Billy, if you don’t do your speech homework, you aren’t going to make a good “r” sound and you won’t get a prize out of the bucket next week.</a:t>
            </a:r>
            <a:endParaRPr/>
          </a:p>
          <a:p>
            <a:pPr marL="0" lvl="0" indent="0" algn="l" rtl="0">
              <a:spcBef>
                <a:spcPts val="0"/>
              </a:spcBef>
              <a:spcAft>
                <a:spcPts val="0"/>
              </a:spcAft>
              <a:buNone/>
            </a:pPr>
            <a:endParaRPr/>
          </a:p>
          <a:p>
            <a:pPr marL="0" lvl="0" indent="0" algn="l" rtl="0">
              <a:spcBef>
                <a:spcPts val="0"/>
              </a:spcBef>
              <a:spcAft>
                <a:spcPts val="0"/>
              </a:spcAft>
              <a:buNone/>
            </a:pPr>
            <a:r>
              <a:rPr lang="en"/>
              <a:t>You need to have your dad practice these 5 exercises every day for 30 minutes so he gets better.</a:t>
            </a:r>
            <a:endParaRPr/>
          </a:p>
          <a:p>
            <a:pPr marL="0" lvl="0" indent="0" algn="l" rtl="0">
              <a:spcBef>
                <a:spcPts val="0"/>
              </a:spcBef>
              <a:spcAft>
                <a:spcPts val="0"/>
              </a:spcAft>
              <a:buNone/>
            </a:pPr>
            <a:endParaRPr/>
          </a:p>
          <a:p>
            <a:pPr marL="0" lvl="0" indent="0" algn="l" rtl="0">
              <a:spcBef>
                <a:spcPts val="0"/>
              </a:spcBef>
              <a:spcAft>
                <a:spcPts val="0"/>
              </a:spcAft>
              <a:buNone/>
            </a:pPr>
            <a:r>
              <a:rPr lang="en"/>
              <a:t>Isaac, if you don’t come to speech, you aren’t going to make progress. If you don’t make progress, I will have to discharge you from therapy.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6ed6ae3fb7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6ed6ae3fb7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6ed6ae3fb7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6ed6ae3fb7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6ed6ae3fb7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6ed6ae3fb7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6edac2d1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6edac2d1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6edac2d12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6edac2d12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6ed6ae3fb7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6ed6ae3fb7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6edac2d128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6edac2d12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6f02fddb6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6f02fddb6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Ha-le-to chin-cho-ma</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6f02fddb6a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6f02fddb6a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6f02fddb6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6f02fddb6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Gender Bias in cultures where women are not considered competent. Now make the medical provider a white woman. Lack of buy-in?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6f02fddb6a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6f02fddb6a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6f02fddb6a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6f02fddb6a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Discrimination. Cultural Aversion. Stereotyping.</a:t>
            </a:r>
            <a:endParaRPr/>
          </a:p>
          <a:p>
            <a:pPr marL="0" lvl="0" indent="0" algn="l" rtl="0">
              <a:lnSpc>
                <a:spcPct val="115000"/>
              </a:lnSpc>
              <a:spcBef>
                <a:spcPts val="0"/>
              </a:spcBef>
              <a:spcAft>
                <a:spcPts val="0"/>
              </a:spcAft>
              <a:buNone/>
            </a:pPr>
            <a:r>
              <a:rPr lang="en" sz="1000">
                <a:latin typeface="Open Sans"/>
                <a:ea typeface="Open Sans"/>
                <a:cs typeface="Open Sans"/>
                <a:sym typeface="Open Sans"/>
              </a:rPr>
              <a:t>Perceptions of Barriers to Patient Participation: Are They Due to Language, Culture, or Discrimination?</a:t>
            </a:r>
            <a:endParaRPr sz="1000">
              <a:latin typeface="Open Sans"/>
              <a:ea typeface="Open Sans"/>
              <a:cs typeface="Open Sans"/>
              <a:sym typeface="Open Sans"/>
            </a:endParaRPr>
          </a:p>
          <a:p>
            <a:pPr marL="0" lvl="0" indent="0" algn="l" rtl="0">
              <a:lnSpc>
                <a:spcPct val="115000"/>
              </a:lnSpc>
              <a:spcBef>
                <a:spcPts val="0"/>
              </a:spcBef>
              <a:spcAft>
                <a:spcPts val="0"/>
              </a:spcAft>
              <a:buNone/>
            </a:pPr>
            <a:r>
              <a:rPr lang="en" sz="1000">
                <a:uFill>
                  <a:noFill/>
                </a:uFill>
                <a:latin typeface="Open Sans"/>
                <a:ea typeface="Open Sans"/>
                <a:cs typeface="Open Sans"/>
                <a:sym typeface="Open Sans"/>
                <a:hlinkClick r:id="rId3"/>
              </a:rPr>
              <a:t>Sanne Schinkel</a:t>
            </a:r>
            <a:r>
              <a:rPr lang="en" sz="1000">
                <a:latin typeface="Open Sans"/>
                <a:ea typeface="Open Sans"/>
                <a:cs typeface="Open Sans"/>
                <a:sym typeface="Open Sans"/>
              </a:rPr>
              <a:t>,</a:t>
            </a:r>
            <a:r>
              <a:rPr lang="en" sz="1000">
                <a:uFill>
                  <a:noFill/>
                </a:uFill>
                <a:latin typeface="Open Sans"/>
                <a:ea typeface="Open Sans"/>
                <a:cs typeface="Open Sans"/>
                <a:sym typeface="Open Sans"/>
                <a:hlinkClick r:id="rId4"/>
              </a:rPr>
              <a:t>Barbara C. Schouten</a:t>
            </a:r>
            <a:r>
              <a:rPr lang="en" sz="1000">
                <a:latin typeface="Open Sans"/>
                <a:ea typeface="Open Sans"/>
                <a:cs typeface="Open Sans"/>
                <a:sym typeface="Open Sans"/>
              </a:rPr>
              <a:t>,</a:t>
            </a:r>
            <a:r>
              <a:rPr lang="en" sz="1000">
                <a:uFill>
                  <a:noFill/>
                </a:uFill>
                <a:latin typeface="Open Sans"/>
                <a:ea typeface="Open Sans"/>
                <a:cs typeface="Open Sans"/>
                <a:sym typeface="Open Sans"/>
                <a:hlinkClick r:id="rId5"/>
              </a:rPr>
              <a:t>Fatmagül Kerpiclik</a:t>
            </a:r>
            <a:r>
              <a:rPr lang="en" sz="1000">
                <a:latin typeface="Open Sans"/>
                <a:ea typeface="Open Sans"/>
                <a:cs typeface="Open Sans"/>
                <a:sym typeface="Open Sans"/>
              </a:rPr>
              <a:t>,</a:t>
            </a:r>
            <a:r>
              <a:rPr lang="en" sz="1000">
                <a:uFill>
                  <a:noFill/>
                </a:uFill>
                <a:latin typeface="Open Sans"/>
                <a:ea typeface="Open Sans"/>
                <a:cs typeface="Open Sans"/>
                <a:sym typeface="Open Sans"/>
                <a:hlinkClick r:id="rId6"/>
              </a:rPr>
              <a:t>Bas Van Den Putte</a:t>
            </a:r>
            <a:r>
              <a:rPr lang="en" sz="1000">
                <a:latin typeface="Open Sans"/>
                <a:ea typeface="Open Sans"/>
                <a:cs typeface="Open Sans"/>
                <a:sym typeface="Open Sans"/>
              </a:rPr>
              <a:t> &amp;</a:t>
            </a:r>
            <a:r>
              <a:rPr lang="en" sz="1000">
                <a:uFill>
                  <a:noFill/>
                </a:uFill>
                <a:latin typeface="Open Sans"/>
                <a:ea typeface="Open Sans"/>
                <a:cs typeface="Open Sans"/>
                <a:sym typeface="Open Sans"/>
                <a:hlinkClick r:id="rId7"/>
              </a:rPr>
              <a:t>Julia C.M. Van Weert</a:t>
            </a:r>
            <a:endParaRPr sz="1000">
              <a:latin typeface="Open Sans"/>
              <a:ea typeface="Open Sans"/>
              <a:cs typeface="Open Sans"/>
              <a:sym typeface="Open Sans"/>
            </a:endParaRPr>
          </a:p>
          <a:p>
            <a:pPr marL="0" lvl="0" indent="0" algn="l" rtl="0">
              <a:lnSpc>
                <a:spcPct val="173333"/>
              </a:lnSpc>
              <a:spcBef>
                <a:spcPts val="0"/>
              </a:spcBef>
              <a:spcAft>
                <a:spcPts val="0"/>
              </a:spcAft>
              <a:buNone/>
            </a:pPr>
            <a:r>
              <a:rPr lang="en" sz="1000">
                <a:latin typeface="Open Sans"/>
                <a:ea typeface="Open Sans"/>
                <a:cs typeface="Open Sans"/>
                <a:sym typeface="Open Sans"/>
              </a:rPr>
              <a:t>Pages 1469-1481 | Published online: 24 Jul 2018</a:t>
            </a:r>
            <a:endParaRPr sz="1000">
              <a:latin typeface="Open Sans"/>
              <a:ea typeface="Open Sans"/>
              <a:cs typeface="Open Sans"/>
              <a:sym typeface="Open Sans"/>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6f02fddb6a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6f02fddb6a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6f02fddb6a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6f02fddb6a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6f02fddb6a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6f02fddb6a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6f02fddb6a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6f02fddb6a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6ed6ae3fb7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6ed6ae3fb7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6f02fddb6a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6f02fddb6a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6ed6ae3fb7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6ed6ae3fb7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6ef9caeb2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6ef9caeb2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6ed6ae3fb7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6ed6ae3fb7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6ed6ae3fb7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6ed6ae3fb7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6ed6ae3fb7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6ed6ae3fb7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a:solidFill>
                  <a:srgbClr val="303030"/>
                </a:solidFill>
                <a:highlight>
                  <a:schemeClr val="lt1"/>
                </a:highlight>
              </a:rPr>
              <a:t>Cowpe Jebson, Emma et al. “What do parents of children with dysphagia think about their MDT? A qualitative study.” </a:t>
            </a:r>
            <a:r>
              <a:rPr lang="en" sz="1000" i="1">
                <a:solidFill>
                  <a:srgbClr val="303030"/>
                </a:solidFill>
                <a:highlight>
                  <a:schemeClr val="lt1"/>
                </a:highlight>
              </a:rPr>
              <a:t>BMJ open</a:t>
            </a:r>
            <a:r>
              <a:rPr lang="en" sz="1000">
                <a:solidFill>
                  <a:srgbClr val="303030"/>
                </a:solidFill>
                <a:highlight>
                  <a:schemeClr val="lt1"/>
                </a:highlight>
              </a:rPr>
              <a:t> vol. 4,10 e005934. 17 Oct. 2014, doi:10.1136/bmjopen-2014-005934</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6ed6ae3fb7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6ed6ae3fb7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6ed6ae3fb7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6ed6ae3fb7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80XyNE89eCs"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hyperlink" Target="https://www.youtube.com/watch?v=URiKA7CKtfc&amp;t=208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care.diabetesjournals.org/content/30/6/1390.full#fn-3"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hyperlink" Target="https://care.diabetesjournals.org/content/30/6/1390.full#xref-fn-3-1"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boAVk-zKgIk"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Outcomes in SLP Therapies: Participation and Patient Engagement</a:t>
            </a:r>
            <a:endParaRPr/>
          </a:p>
        </p:txBody>
      </p:sp>
      <p:sp>
        <p:nvSpPr>
          <p:cNvPr id="67" name="Google Shape;67;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Robin (Alexander) Ledford</a:t>
            </a:r>
            <a:endParaRPr/>
          </a:p>
          <a:p>
            <a:pPr marL="0" lvl="0" indent="0" algn="ctr" rtl="0">
              <a:spcBef>
                <a:spcPts val="0"/>
              </a:spcBef>
              <a:spcAft>
                <a:spcPts val="0"/>
              </a:spcAft>
              <a:buNone/>
            </a:pPr>
            <a:r>
              <a:rPr lang="en"/>
              <a:t>SCSHA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311700" y="445025"/>
            <a:ext cx="8520600" cy="87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Motivational Interviewing (MI)</a:t>
            </a:r>
            <a:endParaRPr/>
          </a:p>
          <a:p>
            <a:pPr marL="0" lvl="0" indent="0" algn="ctr" rtl="0">
              <a:spcBef>
                <a:spcPts val="0"/>
              </a:spcBef>
              <a:spcAft>
                <a:spcPts val="0"/>
              </a:spcAft>
              <a:buNone/>
            </a:pPr>
            <a:endParaRPr sz="1200"/>
          </a:p>
        </p:txBody>
      </p:sp>
      <p:sp>
        <p:nvSpPr>
          <p:cNvPr id="125" name="Google Shape;125;p2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 is “a directive, client-centered counseling style for eliciting behavior change by helping clients to explore and resolve ambivalence” (Miller &amp; Rollnick, 2002, p. 25)</a:t>
            </a:r>
            <a:endParaRPr/>
          </a:p>
          <a:p>
            <a:pPr marL="0" lvl="0" indent="0" algn="l" rtl="0">
              <a:spcBef>
                <a:spcPts val="1600"/>
              </a:spcBef>
              <a:spcAft>
                <a:spcPts val="0"/>
              </a:spcAft>
              <a:buNone/>
            </a:pPr>
            <a:r>
              <a:rPr lang="en"/>
              <a:t>It is a STRATEGY to improve positive behavioral changes.</a:t>
            </a:r>
            <a:endParaRPr/>
          </a:p>
          <a:p>
            <a:pPr marL="0" lvl="0" indent="0" algn="l" rtl="0">
              <a:spcBef>
                <a:spcPts val="1600"/>
              </a:spcBef>
              <a:spcAft>
                <a:spcPts val="0"/>
              </a:spcAft>
              <a:buNone/>
            </a:pPr>
            <a:r>
              <a:rPr lang="en"/>
              <a:t>It is NOT a therapeutic intervention. </a:t>
            </a:r>
            <a:endParaRPr/>
          </a:p>
          <a:p>
            <a:pPr marL="0" lvl="0" indent="0" algn="l" rtl="0">
              <a:spcBef>
                <a:spcPts val="1600"/>
              </a:spcBef>
              <a:spcAft>
                <a:spcPts val="1600"/>
              </a:spcAft>
              <a:buNone/>
            </a:pPr>
            <a:r>
              <a:rPr lang="en"/>
              <a:t>It does not replace EBP for specific disorders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p:nvPr/>
        </p:nvSpPr>
        <p:spPr>
          <a:xfrm>
            <a:off x="708425" y="2571750"/>
            <a:ext cx="2135100" cy="210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Open-Ended Questions</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Affirmations</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Reflections</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Summaries</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sp>
        <p:nvSpPr>
          <p:cNvPr id="131" name="Google Shape;131;p23"/>
          <p:cNvSpPr txBox="1"/>
          <p:nvPr/>
        </p:nvSpPr>
        <p:spPr>
          <a:xfrm>
            <a:off x="5124075" y="240825"/>
            <a:ext cx="3775200" cy="198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Respect for individual differences</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Genuine caring and interest in clients served</a:t>
            </a: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 </a:t>
            </a: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Tolerance for disagreement and ambivalence</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Patience with gradual approximations</a:t>
            </a:r>
            <a:endParaRPr>
              <a:latin typeface="Open Sans"/>
              <a:ea typeface="Open Sans"/>
              <a:cs typeface="Open Sans"/>
              <a:sym typeface="Open Sans"/>
            </a:endParaRPr>
          </a:p>
          <a:p>
            <a:pPr marL="0" lvl="0" indent="0" algn="l" rtl="0">
              <a:spcBef>
                <a:spcPts val="0"/>
              </a:spcBef>
              <a:spcAft>
                <a:spcPts val="0"/>
              </a:spcAft>
              <a:buNone/>
            </a:pPr>
            <a:endParaRPr/>
          </a:p>
        </p:txBody>
      </p:sp>
      <p:sp>
        <p:nvSpPr>
          <p:cNvPr id="132" name="Google Shape;132;p23"/>
          <p:cNvSpPr/>
          <p:nvPr/>
        </p:nvSpPr>
        <p:spPr>
          <a:xfrm rot="1407780">
            <a:off x="4549301" y="3141699"/>
            <a:ext cx="4249952" cy="995776"/>
          </a:xfrm>
          <a:prstGeom prst="rect">
            <a:avLst/>
          </a:prstGeom>
        </p:spPr>
        <p:txBody>
          <a:bodyPr>
            <a:prstTxWarp prst="textPlain">
              <a:avLst/>
            </a:prstTxWarp>
          </a:bodyPr>
          <a:lstStyle/>
          <a:p>
            <a:pPr lvl="0" algn="ctr"/>
            <a:r>
              <a:rPr b="0" i="0">
                <a:ln w="9525" cap="flat" cmpd="sng">
                  <a:solidFill>
                    <a:schemeClr val="accent3"/>
                  </a:solidFill>
                  <a:prstDash val="solid"/>
                  <a:round/>
                  <a:headEnd type="none" w="sm" len="sm"/>
                  <a:tailEnd type="none" w="sm" len="sm"/>
                </a:ln>
                <a:solidFill>
                  <a:schemeClr val="accent1"/>
                </a:solidFill>
                <a:latin typeface="Arial"/>
              </a:rPr>
              <a:t>What It Takes</a:t>
            </a:r>
          </a:p>
        </p:txBody>
      </p:sp>
      <p:sp>
        <p:nvSpPr>
          <p:cNvPr id="133" name="Google Shape;133;p23"/>
          <p:cNvSpPr/>
          <p:nvPr/>
        </p:nvSpPr>
        <p:spPr>
          <a:xfrm rot="-1338424">
            <a:off x="277972" y="974200"/>
            <a:ext cx="3371577" cy="1055573"/>
          </a:xfrm>
          <a:prstGeom prst="rect">
            <a:avLst/>
          </a:prstGeom>
        </p:spPr>
        <p:txBody>
          <a:bodyPr>
            <a:prstTxWarp prst="textPlain">
              <a:avLst/>
            </a:prstTxWarp>
          </a:bodyPr>
          <a:lstStyle/>
          <a:p>
            <a:pPr lvl="0" algn="ctr"/>
            <a:r>
              <a:rPr b="0" i="0">
                <a:ln w="9525" cap="flat" cmpd="sng">
                  <a:solidFill>
                    <a:schemeClr val="accent1"/>
                  </a:solidFill>
                  <a:prstDash val="solid"/>
                  <a:round/>
                  <a:headEnd type="none" w="sm" len="sm"/>
                  <a:tailEnd type="none" w="sm" len="sm"/>
                </a:ln>
                <a:solidFill>
                  <a:schemeClr val="accent3"/>
                </a:solidFill>
                <a:latin typeface="Arial"/>
              </a:rPr>
              <a:t>What It 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500"/>
                                        <p:tgtEl>
                                          <p:spTgt spid="133"/>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130"/>
                                        </p:tgtEl>
                                        <p:attrNameLst>
                                          <p:attrName>style.visibility</p:attrName>
                                        </p:attrNameLst>
                                      </p:cBhvr>
                                      <p:to>
                                        <p:strVal val="visible"/>
                                      </p:to>
                                    </p:set>
                                    <p:animEffect transition="in" filter="fade">
                                      <p:cBhvr>
                                        <p:cTn id="11" dur="1000"/>
                                        <p:tgtEl>
                                          <p:spTgt spid="13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2"/>
                                        </p:tgtEl>
                                        <p:attrNameLst>
                                          <p:attrName>style.visibility</p:attrName>
                                        </p:attrNameLst>
                                      </p:cBhvr>
                                      <p:to>
                                        <p:strVal val="visible"/>
                                      </p:to>
                                    </p:set>
                                    <p:animEffect transition="in" filter="fade">
                                      <p:cBhvr>
                                        <p:cTn id="16" dur="1500"/>
                                        <p:tgtEl>
                                          <p:spTgt spid="132"/>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31"/>
                                        </p:tgtEl>
                                        <p:attrNameLst>
                                          <p:attrName>style.visibility</p:attrName>
                                        </p:attrNameLst>
                                      </p:cBhvr>
                                      <p:to>
                                        <p:strVal val="visible"/>
                                      </p:to>
                                    </p:set>
                                    <p:animEffect transition="in" filter="fade">
                                      <p:cBhvr>
                                        <p:cTn id="20"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Incorporating iSixSigma and Patient Care</a:t>
            </a:r>
            <a:endParaRPr/>
          </a:p>
        </p:txBody>
      </p:sp>
      <p:sp>
        <p:nvSpPr>
          <p:cNvPr id="139" name="Google Shape;139;p24"/>
          <p:cNvSpPr txBox="1">
            <a:spLocks noGrp="1"/>
          </p:cNvSpPr>
          <p:nvPr>
            <p:ph type="body" idx="1"/>
          </p:nvPr>
        </p:nvSpPr>
        <p:spPr>
          <a:xfrm>
            <a:off x="311700" y="1266325"/>
            <a:ext cx="8520600" cy="2148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6B717E"/>
                </a:solidFill>
                <a:highlight>
                  <a:srgbClr val="FFFFFF"/>
                </a:highlight>
                <a:latin typeface="Arial"/>
                <a:ea typeface="Arial"/>
                <a:cs typeface="Arial"/>
                <a:sym typeface="Arial"/>
              </a:rPr>
              <a:t>Best explained by iSixSigma.com, “By repeatedly asking the question “Why” (five is a good rule of thumb), you can peel away the layers of symptoms which can lead to the root cause of a problem. Very often the ostensible reason for a problem will lead you to another question. Although this technique is called “5 Whys,” you may find that you will need to ask the question fewer or more times than five before you find the issue related to a problem.”</a:t>
            </a:r>
            <a:endParaRPr/>
          </a:p>
        </p:txBody>
      </p:sp>
      <p:sp>
        <p:nvSpPr>
          <p:cNvPr id="140" name="Google Shape;140;p24"/>
          <p:cNvSpPr txBox="1"/>
          <p:nvPr/>
        </p:nvSpPr>
        <p:spPr>
          <a:xfrm>
            <a:off x="393325" y="3848175"/>
            <a:ext cx="8520600" cy="42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333333"/>
                </a:solidFill>
                <a:highlight>
                  <a:srgbClr val="FEF1D2"/>
                </a:highlight>
                <a:latin typeface="Times New Roman"/>
                <a:ea typeface="Times New Roman"/>
                <a:cs typeface="Times New Roman"/>
                <a:sym typeface="Times New Roman"/>
              </a:rPr>
              <a:t>iSixSigma. (n.d.). </a:t>
            </a:r>
            <a:r>
              <a:rPr lang="en" sz="1200" i="1">
                <a:solidFill>
                  <a:srgbClr val="333333"/>
                </a:solidFill>
                <a:highlight>
                  <a:srgbClr val="FEF1D2"/>
                </a:highlight>
                <a:latin typeface="Times New Roman"/>
                <a:ea typeface="Times New Roman"/>
                <a:cs typeface="Times New Roman"/>
                <a:sym typeface="Times New Roman"/>
              </a:rPr>
              <a:t>ISixSigma</a:t>
            </a:r>
            <a:r>
              <a:rPr lang="en" sz="1200">
                <a:solidFill>
                  <a:srgbClr val="333333"/>
                </a:solidFill>
                <a:highlight>
                  <a:srgbClr val="FEF1D2"/>
                </a:highlight>
                <a:latin typeface="Times New Roman"/>
                <a:ea typeface="Times New Roman"/>
                <a:cs typeface="Times New Roman"/>
                <a:sym typeface="Times New Roman"/>
              </a:rPr>
              <a:t>. Retrieved from https://www.isixsigma.com/tools-templates/cause-effect/determine-root-cause-5-whys/</a:t>
            </a:r>
            <a:endParaRPr>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p:nvPr/>
        </p:nvSpPr>
        <p:spPr>
          <a:xfrm>
            <a:off x="0" y="63775"/>
            <a:ext cx="9144000" cy="507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t>How We Communicate Matters</a:t>
            </a:r>
            <a:endParaRPr sz="300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sz="2400" u="sng">
                <a:solidFill>
                  <a:schemeClr val="accent3"/>
                </a:solidFill>
                <a:hlinkClick r:id="rId3"/>
              </a:rPr>
              <a:t>The Ineffective Physician: Non-Motivational Approach</a:t>
            </a:r>
            <a:endParaRPr sz="2400">
              <a:solidFill>
                <a:schemeClr val="accent3"/>
              </a:solidFill>
            </a:endParaRPr>
          </a:p>
          <a:p>
            <a:pPr marL="0" lvl="0" indent="0" algn="l" rtl="0">
              <a:spcBef>
                <a:spcPts val="0"/>
              </a:spcBef>
              <a:spcAft>
                <a:spcPts val="0"/>
              </a:spcAft>
              <a:buNone/>
            </a:pPr>
            <a:endParaRPr sz="2400">
              <a:solidFill>
                <a:schemeClr val="accent3"/>
              </a:solidFill>
            </a:endParaRPr>
          </a:p>
          <a:p>
            <a:pPr marL="0" lvl="0" indent="0" algn="l" rtl="0">
              <a:spcBef>
                <a:spcPts val="0"/>
              </a:spcBef>
              <a:spcAft>
                <a:spcPts val="0"/>
              </a:spcAft>
              <a:buNone/>
            </a:pPr>
            <a:endParaRPr sz="2400">
              <a:solidFill>
                <a:schemeClr val="accent3"/>
              </a:solidFill>
            </a:endParaRPr>
          </a:p>
          <a:p>
            <a:pPr marL="0" lvl="0" indent="0" algn="l" rtl="0">
              <a:spcBef>
                <a:spcPts val="0"/>
              </a:spcBef>
              <a:spcAft>
                <a:spcPts val="0"/>
              </a:spcAft>
              <a:buNone/>
            </a:pPr>
            <a:r>
              <a:rPr lang="en" sz="2400" u="sng">
                <a:solidFill>
                  <a:schemeClr val="accent3"/>
                </a:solidFill>
                <a:hlinkClick r:id="rId4"/>
              </a:rPr>
              <a:t>The Effective Physician: Motivational Interviewing Demonstration</a:t>
            </a:r>
            <a:endParaRPr sz="2400">
              <a:solidFill>
                <a:schemeClr val="accent3"/>
              </a:solidFill>
            </a:endParaRPr>
          </a:p>
          <a:p>
            <a:pPr marL="0" lvl="0" indent="0" algn="l" rtl="0">
              <a:spcBef>
                <a:spcPts val="0"/>
              </a:spcBef>
              <a:spcAft>
                <a:spcPts val="0"/>
              </a:spcAft>
              <a:buNone/>
            </a:pPr>
            <a:endParaRPr sz="2400">
              <a:solidFill>
                <a:schemeClr val="accent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311700" y="1304850"/>
            <a:ext cx="8520600" cy="153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LET’S PRACTICE</a:t>
            </a:r>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7"/>
          <p:cNvSpPr txBox="1"/>
          <p:nvPr/>
        </p:nvSpPr>
        <p:spPr>
          <a:xfrm>
            <a:off x="89275" y="114775"/>
            <a:ext cx="8952600" cy="5865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0"/>
              </a:spcAft>
              <a:buNone/>
            </a:pPr>
            <a:r>
              <a:rPr lang="en" sz="2400">
                <a:highlight>
                  <a:srgbClr val="FFFFFF"/>
                </a:highlight>
                <a:latin typeface="Open Sans"/>
                <a:ea typeface="Open Sans"/>
                <a:cs typeface="Open Sans"/>
                <a:sym typeface="Open Sans"/>
              </a:rPr>
              <a:t>Show Me The Numbers!</a:t>
            </a:r>
            <a:endParaRPr sz="2400">
              <a:highlight>
                <a:srgbClr val="FFFFFF"/>
              </a:highlight>
              <a:latin typeface="Open Sans"/>
              <a:ea typeface="Open Sans"/>
              <a:cs typeface="Open Sans"/>
              <a:sym typeface="Open Sans"/>
            </a:endParaRPr>
          </a:p>
          <a:p>
            <a:pPr marL="0" lvl="0" indent="0" algn="l" rtl="0">
              <a:lnSpc>
                <a:spcPct val="125000"/>
              </a:lnSpc>
              <a:spcBef>
                <a:spcPts val="0"/>
              </a:spcBef>
              <a:spcAft>
                <a:spcPts val="0"/>
              </a:spcAft>
              <a:buNone/>
            </a:pPr>
            <a:endParaRPr sz="1100">
              <a:highlight>
                <a:srgbClr val="FFFFFF"/>
              </a:highlight>
            </a:endParaRPr>
          </a:p>
        </p:txBody>
      </p:sp>
      <p:sp>
        <p:nvSpPr>
          <p:cNvPr id="156" name="Google Shape;156;p27"/>
          <p:cNvSpPr txBox="1"/>
          <p:nvPr/>
        </p:nvSpPr>
        <p:spPr>
          <a:xfrm>
            <a:off x="255075" y="828950"/>
            <a:ext cx="8646600" cy="179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(Sue, et al., 2007)- Diabetes Management in Teenagers</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Outcomes Measured - Mean A1C and psychosocial questionnaires</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Time Frame- Baseline, 6 months, 12 months, 24 months</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Groups- randomized control group (CG) and motivational interview (MI) group</a:t>
            </a:r>
            <a:endParaRPr>
              <a:latin typeface="Open Sans"/>
              <a:ea typeface="Open Sans"/>
              <a:cs typeface="Open Sans"/>
              <a:sym typeface="Open Sans"/>
            </a:endParaRPr>
          </a:p>
        </p:txBody>
      </p:sp>
      <p:sp>
        <p:nvSpPr>
          <p:cNvPr id="157" name="Google Shape;157;p27"/>
          <p:cNvSpPr txBox="1"/>
          <p:nvPr/>
        </p:nvSpPr>
        <p:spPr>
          <a:xfrm>
            <a:off x="216800" y="2703675"/>
            <a:ext cx="8736000" cy="227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Open Sans"/>
                <a:ea typeface="Open Sans"/>
                <a:cs typeface="Open Sans"/>
                <a:sym typeface="Open Sans"/>
              </a:rPr>
              <a:t>RESULTS:</a:t>
            </a:r>
            <a:endParaRPr>
              <a:solidFill>
                <a:schemeClr val="lt1"/>
              </a:solidFill>
              <a:latin typeface="Open Sans"/>
              <a:ea typeface="Open Sans"/>
              <a:cs typeface="Open Sans"/>
              <a:sym typeface="Open Sans"/>
            </a:endParaRPr>
          </a:p>
          <a:p>
            <a:pPr marL="0" lvl="0" indent="0" algn="l" rtl="0">
              <a:spcBef>
                <a:spcPts val="0"/>
              </a:spcBef>
              <a:spcAft>
                <a:spcPts val="0"/>
              </a:spcAft>
              <a:buNone/>
            </a:pPr>
            <a:endParaRPr>
              <a:solidFill>
                <a:schemeClr val="lt1"/>
              </a:solidFill>
              <a:latin typeface="Open Sans"/>
              <a:ea typeface="Open Sans"/>
              <a:cs typeface="Open Sans"/>
              <a:sym typeface="Open Sans"/>
            </a:endParaRPr>
          </a:p>
          <a:p>
            <a:pPr marL="0" lvl="0" indent="0" algn="l" rtl="0">
              <a:spcBef>
                <a:spcPts val="0"/>
              </a:spcBef>
              <a:spcAft>
                <a:spcPts val="0"/>
              </a:spcAft>
              <a:buNone/>
            </a:pPr>
            <a:r>
              <a:rPr lang="en">
                <a:solidFill>
                  <a:schemeClr val="lt1"/>
                </a:solidFill>
                <a:latin typeface="Open Sans"/>
                <a:ea typeface="Open Sans"/>
                <a:cs typeface="Open Sans"/>
                <a:sym typeface="Open Sans"/>
              </a:rPr>
              <a:t>Statistically significant difference in A1C at 24 months in those in the CG vs MI group</a:t>
            </a:r>
            <a:endParaRPr>
              <a:solidFill>
                <a:schemeClr val="lt1"/>
              </a:solidFill>
              <a:latin typeface="Open Sans"/>
              <a:ea typeface="Open Sans"/>
              <a:cs typeface="Open Sans"/>
              <a:sym typeface="Open Sans"/>
            </a:endParaRPr>
          </a:p>
          <a:p>
            <a:pPr marL="0" lvl="0" indent="0" algn="l" rtl="0">
              <a:spcBef>
                <a:spcPts val="0"/>
              </a:spcBef>
              <a:spcAft>
                <a:spcPts val="0"/>
              </a:spcAft>
              <a:buNone/>
            </a:pPr>
            <a:endParaRPr>
              <a:solidFill>
                <a:schemeClr val="lt1"/>
              </a:solidFill>
              <a:latin typeface="Open Sans"/>
              <a:ea typeface="Open Sans"/>
              <a:cs typeface="Open Sans"/>
              <a:sym typeface="Open Sans"/>
            </a:endParaRPr>
          </a:p>
          <a:p>
            <a:pPr marL="0" lvl="0" indent="0" algn="l" rtl="0">
              <a:spcBef>
                <a:spcPts val="0"/>
              </a:spcBef>
              <a:spcAft>
                <a:spcPts val="0"/>
              </a:spcAft>
              <a:buNone/>
            </a:pPr>
            <a:r>
              <a:rPr lang="en">
                <a:solidFill>
                  <a:schemeClr val="lt1"/>
                </a:solidFill>
                <a:latin typeface="Open Sans"/>
                <a:ea typeface="Open Sans"/>
                <a:cs typeface="Open Sans"/>
                <a:sym typeface="Open Sans"/>
              </a:rPr>
              <a:t>Higher overall quality of life, happiness, reduced stress, anxiety, and worry in the MI group than CG</a:t>
            </a:r>
            <a:endParaRPr>
              <a:solidFill>
                <a:schemeClr val="lt1"/>
              </a:solidFill>
              <a:latin typeface="Open Sans"/>
              <a:ea typeface="Open Sans"/>
              <a:cs typeface="Open Sans"/>
              <a:sym typeface="Open Sans"/>
            </a:endParaRPr>
          </a:p>
          <a:p>
            <a:pPr marL="0" lvl="0" indent="0" algn="l" rtl="0">
              <a:spcBef>
                <a:spcPts val="0"/>
              </a:spcBef>
              <a:spcAft>
                <a:spcPts val="0"/>
              </a:spcAft>
              <a:buNone/>
            </a:pPr>
            <a:endParaRPr>
              <a:solidFill>
                <a:schemeClr val="lt1"/>
              </a:solidFill>
              <a:latin typeface="Open Sans"/>
              <a:ea typeface="Open Sans"/>
              <a:cs typeface="Open Sans"/>
              <a:sym typeface="Open Sans"/>
            </a:endParaRPr>
          </a:p>
          <a:p>
            <a:pPr marL="0" lvl="0" indent="0" algn="l" rtl="0">
              <a:spcBef>
                <a:spcPts val="0"/>
              </a:spcBef>
              <a:spcAft>
                <a:spcPts val="0"/>
              </a:spcAft>
              <a:buNone/>
            </a:pPr>
            <a:r>
              <a:rPr lang="en">
                <a:solidFill>
                  <a:schemeClr val="lt1"/>
                </a:solidFill>
                <a:latin typeface="Open Sans"/>
                <a:ea typeface="Open Sans"/>
                <a:cs typeface="Open Sans"/>
                <a:sym typeface="Open Sans"/>
              </a:rPr>
              <a:t>Maintenance in health and happiness 2 years post treatment for MI group</a:t>
            </a:r>
            <a:endParaRPr>
              <a:solidFill>
                <a:schemeClr val="lt1"/>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aphicFrame>
        <p:nvGraphicFramePr>
          <p:cNvPr id="162" name="Google Shape;162;p28"/>
          <p:cNvGraphicFramePr/>
          <p:nvPr/>
        </p:nvGraphicFramePr>
        <p:xfrm>
          <a:off x="152400" y="152400"/>
          <a:ext cx="3000000" cy="3000000"/>
        </p:xfrm>
        <a:graphic>
          <a:graphicData uri="http://schemas.openxmlformats.org/drawingml/2006/table">
            <a:tbl>
              <a:tblPr>
                <a:solidFill>
                  <a:srgbClr val="F0F0F0"/>
                </a:solidFill>
                <a:tableStyleId>{1D1C447F-85A7-427B-AB73-7CDB06366386}</a:tableStyleId>
              </a:tblPr>
              <a:tblGrid>
                <a:gridCol w="1358800">
                  <a:extLst>
                    <a:ext uri="{9D8B030D-6E8A-4147-A177-3AD203B41FA5}">
                      <a16:colId xmlns:a16="http://schemas.microsoft.com/office/drawing/2014/main" val="20000"/>
                    </a:ext>
                  </a:extLst>
                </a:gridCol>
                <a:gridCol w="1990800">
                  <a:extLst>
                    <a:ext uri="{9D8B030D-6E8A-4147-A177-3AD203B41FA5}">
                      <a16:colId xmlns:a16="http://schemas.microsoft.com/office/drawing/2014/main" val="20001"/>
                    </a:ext>
                  </a:extLst>
                </a:gridCol>
                <a:gridCol w="2512200">
                  <a:extLst>
                    <a:ext uri="{9D8B030D-6E8A-4147-A177-3AD203B41FA5}">
                      <a16:colId xmlns:a16="http://schemas.microsoft.com/office/drawing/2014/main" val="20002"/>
                    </a:ext>
                  </a:extLst>
                </a:gridCol>
                <a:gridCol w="3065200">
                  <a:extLst>
                    <a:ext uri="{9D8B030D-6E8A-4147-A177-3AD203B41FA5}">
                      <a16:colId xmlns:a16="http://schemas.microsoft.com/office/drawing/2014/main" val="20003"/>
                    </a:ext>
                  </a:extLst>
                </a:gridCol>
              </a:tblGrid>
              <a:tr h="1130525">
                <a:tc>
                  <a:txBody>
                    <a:bodyPr/>
                    <a:lstStyle/>
                    <a:p>
                      <a:pPr marL="0" lvl="0" indent="0" algn="l" rtl="0">
                        <a:lnSpc>
                          <a:spcPct val="150000"/>
                        </a:lnSpc>
                        <a:spcBef>
                          <a:spcPts val="0"/>
                        </a:spcBef>
                        <a:spcAft>
                          <a:spcPts val="0"/>
                        </a:spcAft>
                        <a:buNone/>
                      </a:pPr>
                      <a:r>
                        <a:rPr lang="en" sz="950" b="1">
                          <a:highlight>
                            <a:srgbClr val="F0F0F0"/>
                          </a:highlight>
                        </a:rPr>
                        <a:t>Time point</a:t>
                      </a:r>
                      <a:endParaRPr sz="950" b="1">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en" sz="950" b="1">
                          <a:highlight>
                            <a:srgbClr val="F0F0F0"/>
                          </a:highlight>
                        </a:rPr>
                        <a:t>MI group (</a:t>
                      </a:r>
                      <a:r>
                        <a:rPr lang="en" sz="950" b="1" i="1">
                          <a:highlight>
                            <a:srgbClr val="F0F0F0"/>
                          </a:highlight>
                        </a:rPr>
                        <a:t>n</a:t>
                      </a:r>
                      <a:r>
                        <a:rPr lang="en" sz="950" b="1">
                          <a:highlight>
                            <a:srgbClr val="F0F0F0"/>
                          </a:highlight>
                        </a:rPr>
                        <a:t> = 27)</a:t>
                      </a:r>
                      <a:endParaRPr sz="950" b="1">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en" sz="950" b="1">
                          <a:highlight>
                            <a:srgbClr val="F0F0F0"/>
                          </a:highlight>
                        </a:rPr>
                        <a:t>Control group (</a:t>
                      </a:r>
                      <a:r>
                        <a:rPr lang="en" sz="950" b="1" i="1">
                          <a:highlight>
                            <a:srgbClr val="F0F0F0"/>
                          </a:highlight>
                        </a:rPr>
                        <a:t>n</a:t>
                      </a:r>
                      <a:r>
                        <a:rPr lang="en" sz="950" b="1">
                          <a:highlight>
                            <a:srgbClr val="F0F0F0"/>
                          </a:highlight>
                        </a:rPr>
                        <a:t> = 20)</a:t>
                      </a:r>
                      <a:endParaRPr sz="950" b="1">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en" sz="950" b="1">
                          <a:highlight>
                            <a:srgbClr val="F0F0F0"/>
                          </a:highlight>
                        </a:rPr>
                        <a:t>Difference between groups</a:t>
                      </a:r>
                      <a:endParaRPr sz="950" b="1">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tcPr>
                </a:tc>
                <a:extLst>
                  <a:ext uri="{0D108BD9-81ED-4DB2-BD59-A6C34878D82A}">
                    <a16:rowId xmlns:a16="http://schemas.microsoft.com/office/drawing/2014/main" val="10000"/>
                  </a:ext>
                </a:extLst>
              </a:tr>
              <a:tr h="773525">
                <a:tc>
                  <a:txBody>
                    <a:bodyPr/>
                    <a:lstStyle/>
                    <a:p>
                      <a:pPr marL="0" lvl="0" indent="0" algn="l" rtl="0">
                        <a:lnSpc>
                          <a:spcPct val="150000"/>
                        </a:lnSpc>
                        <a:spcBef>
                          <a:spcPts val="0"/>
                        </a:spcBef>
                        <a:spcAft>
                          <a:spcPts val="0"/>
                        </a:spcAft>
                        <a:buNone/>
                      </a:pPr>
                      <a:r>
                        <a:rPr lang="en" sz="950">
                          <a:highlight>
                            <a:srgbClr val="F0F0F0"/>
                          </a:highlight>
                        </a:rPr>
                        <a:t>Baseline</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9.3 ± 2.11</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9.0 ± 1.56</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0.3 ± 1.90 (−0.80 to 1.40)</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773525">
                <a:tc>
                  <a:txBody>
                    <a:bodyPr/>
                    <a:lstStyle/>
                    <a:p>
                      <a:pPr marL="0" lvl="0" indent="0" algn="l" rtl="0">
                        <a:lnSpc>
                          <a:spcPct val="150000"/>
                        </a:lnSpc>
                        <a:spcBef>
                          <a:spcPts val="0"/>
                        </a:spcBef>
                        <a:spcAft>
                          <a:spcPts val="0"/>
                        </a:spcAft>
                        <a:buNone/>
                      </a:pPr>
                      <a:r>
                        <a:rPr lang="en" sz="950">
                          <a:highlight>
                            <a:srgbClr val="F0F0F0"/>
                          </a:highlight>
                        </a:rPr>
                        <a:t>6 months</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9.0 ± 1.63</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9.5 ± 1.93</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−0.5 ± 1.76 (−1.52 to 0.52)</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773525">
                <a:tc>
                  <a:txBody>
                    <a:bodyPr/>
                    <a:lstStyle/>
                    <a:p>
                      <a:pPr marL="0" lvl="0" indent="0" algn="l" rtl="0">
                        <a:lnSpc>
                          <a:spcPct val="150000"/>
                        </a:lnSpc>
                        <a:spcBef>
                          <a:spcPts val="0"/>
                        </a:spcBef>
                        <a:spcAft>
                          <a:spcPts val="0"/>
                        </a:spcAft>
                        <a:buNone/>
                      </a:pPr>
                      <a:r>
                        <a:rPr lang="en" sz="950">
                          <a:highlight>
                            <a:srgbClr val="F0F0F0"/>
                          </a:highlight>
                        </a:rPr>
                        <a:t>12 months</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8.7 ± 1.84</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9.2 ± 1.78</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−0.5 ± 1.81 (−1.55 to 0.55)</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773525">
                <a:tc>
                  <a:txBody>
                    <a:bodyPr/>
                    <a:lstStyle/>
                    <a:p>
                      <a:pPr marL="0" lvl="0" indent="0" algn="l" rtl="0">
                        <a:lnSpc>
                          <a:spcPct val="150000"/>
                        </a:lnSpc>
                        <a:spcBef>
                          <a:spcPts val="0"/>
                        </a:spcBef>
                        <a:spcAft>
                          <a:spcPts val="0"/>
                        </a:spcAft>
                        <a:buNone/>
                      </a:pPr>
                      <a:r>
                        <a:rPr lang="en" sz="950">
                          <a:highlight>
                            <a:srgbClr val="F0F0F0"/>
                          </a:highlight>
                        </a:rPr>
                        <a:t>24 months</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8.7 ± 1.88</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9.1 ± 1.51</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−0.4 ± 1.73 (−1.40 to 0.60)</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
        <p:nvSpPr>
          <p:cNvPr id="163" name="Google Shape;163;p28"/>
          <p:cNvSpPr txBox="1"/>
          <p:nvPr/>
        </p:nvSpPr>
        <p:spPr>
          <a:xfrm>
            <a:off x="82950" y="4581050"/>
            <a:ext cx="8978100" cy="766500"/>
          </a:xfrm>
          <a:prstGeom prst="rect">
            <a:avLst/>
          </a:prstGeom>
          <a:noFill/>
          <a:ln>
            <a:noFill/>
          </a:ln>
        </p:spPr>
        <p:txBody>
          <a:bodyPr spcFirstLastPara="1" wrap="square" lIns="91425" tIns="91425" rIns="91425" bIns="91425" anchor="ctr" anchorCtr="0">
            <a:noAutofit/>
          </a:bodyPr>
          <a:lstStyle/>
          <a:p>
            <a:pPr marL="0" lvl="0" indent="0" algn="l" rtl="0">
              <a:lnSpc>
                <a:spcPct val="140000"/>
              </a:lnSpc>
              <a:spcBef>
                <a:spcPts val="0"/>
              </a:spcBef>
              <a:spcAft>
                <a:spcPts val="0"/>
              </a:spcAft>
              <a:buNone/>
            </a:pPr>
            <a:r>
              <a:rPr lang="en" sz="900">
                <a:highlight>
                  <a:srgbClr val="F0F0F0"/>
                </a:highlight>
                <a:latin typeface="Open Sans"/>
                <a:ea typeface="Open Sans"/>
                <a:cs typeface="Open Sans"/>
                <a:sym typeface="Open Sans"/>
              </a:rPr>
              <a:t>A1C levels at baseline, 6, 1, and 24 months for participants with complete data</a:t>
            </a:r>
            <a:endParaRPr sz="900">
              <a:highlight>
                <a:srgbClr val="F0F0F0"/>
              </a:highlight>
              <a:latin typeface="Open Sans"/>
              <a:ea typeface="Open Sans"/>
              <a:cs typeface="Open Sans"/>
              <a:sym typeface="Open Sans"/>
            </a:endParaRPr>
          </a:p>
          <a:p>
            <a:pPr marL="457200" lvl="0" indent="-285750" algn="l" rtl="0">
              <a:lnSpc>
                <a:spcPct val="150000"/>
              </a:lnSpc>
              <a:spcBef>
                <a:spcPts val="0"/>
              </a:spcBef>
              <a:spcAft>
                <a:spcPts val="0"/>
              </a:spcAft>
              <a:buSzPts val="900"/>
              <a:buFont typeface="Open Sans"/>
              <a:buChar char="●"/>
            </a:pPr>
            <a:r>
              <a:rPr lang="en" sz="900">
                <a:highlight>
                  <a:srgbClr val="F0F0F0"/>
                </a:highlight>
                <a:latin typeface="Open Sans"/>
                <a:ea typeface="Open Sans"/>
                <a:cs typeface="Open Sans"/>
                <a:sym typeface="Open Sans"/>
              </a:rPr>
              <a:t>Data are means ± SD (95% CI). MI, motivational interviewing.</a:t>
            </a:r>
            <a:endParaRPr sz="900">
              <a:highlight>
                <a:srgbClr val="F0F0F0"/>
              </a:highlight>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graphicFrame>
        <p:nvGraphicFramePr>
          <p:cNvPr id="168" name="Google Shape;168;p29"/>
          <p:cNvGraphicFramePr/>
          <p:nvPr/>
        </p:nvGraphicFramePr>
        <p:xfrm>
          <a:off x="82275" y="152400"/>
          <a:ext cx="3000000" cy="3000000"/>
        </p:xfrm>
        <a:graphic>
          <a:graphicData uri="http://schemas.openxmlformats.org/drawingml/2006/table">
            <a:tbl>
              <a:tblPr>
                <a:solidFill>
                  <a:srgbClr val="F0F0F0"/>
                </a:solidFill>
                <a:tableStyleId>{1D1C447F-85A7-427B-AB73-7CDB06366386}</a:tableStyleId>
              </a:tblPr>
              <a:tblGrid>
                <a:gridCol w="1766275">
                  <a:extLst>
                    <a:ext uri="{9D8B030D-6E8A-4147-A177-3AD203B41FA5}">
                      <a16:colId xmlns:a16="http://schemas.microsoft.com/office/drawing/2014/main" val="20000"/>
                    </a:ext>
                  </a:extLst>
                </a:gridCol>
                <a:gridCol w="1363100">
                  <a:extLst>
                    <a:ext uri="{9D8B030D-6E8A-4147-A177-3AD203B41FA5}">
                      <a16:colId xmlns:a16="http://schemas.microsoft.com/office/drawing/2014/main" val="20001"/>
                    </a:ext>
                  </a:extLst>
                </a:gridCol>
                <a:gridCol w="1094325">
                  <a:extLst>
                    <a:ext uri="{9D8B030D-6E8A-4147-A177-3AD203B41FA5}">
                      <a16:colId xmlns:a16="http://schemas.microsoft.com/office/drawing/2014/main" val="20002"/>
                    </a:ext>
                  </a:extLst>
                </a:gridCol>
                <a:gridCol w="595150">
                  <a:extLst>
                    <a:ext uri="{9D8B030D-6E8A-4147-A177-3AD203B41FA5}">
                      <a16:colId xmlns:a16="http://schemas.microsoft.com/office/drawing/2014/main" val="20003"/>
                    </a:ext>
                  </a:extLst>
                </a:gridCol>
                <a:gridCol w="4242875">
                  <a:extLst>
                    <a:ext uri="{9D8B030D-6E8A-4147-A177-3AD203B41FA5}">
                      <a16:colId xmlns:a16="http://schemas.microsoft.com/office/drawing/2014/main" val="20004"/>
                    </a:ext>
                  </a:extLst>
                </a:gridCol>
              </a:tblGrid>
              <a:tr h="219625">
                <a:tc>
                  <a:txBody>
                    <a:bodyPr/>
                    <a:lstStyle/>
                    <a:p>
                      <a:pPr marL="0" lvl="0" indent="0" algn="l" rtl="0">
                        <a:lnSpc>
                          <a:spcPct val="150000"/>
                        </a:lnSpc>
                        <a:spcBef>
                          <a:spcPts val="0"/>
                        </a:spcBef>
                        <a:spcAft>
                          <a:spcPts val="0"/>
                        </a:spcAft>
                        <a:buNone/>
                      </a:pPr>
                      <a:r>
                        <a:rPr lang="en" sz="950" b="1">
                          <a:highlight>
                            <a:srgbClr val="F0F0F0"/>
                          </a:highlight>
                        </a:rPr>
                        <a:t>Measure</a:t>
                      </a:r>
                      <a:endParaRPr sz="950" b="1">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en" sz="950" b="1">
                          <a:highlight>
                            <a:srgbClr val="F0F0F0"/>
                          </a:highlight>
                        </a:rPr>
                        <a:t>Intervention group</a:t>
                      </a:r>
                      <a:endParaRPr sz="950" b="1">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en" sz="950" b="1">
                          <a:highlight>
                            <a:srgbClr val="F0F0F0"/>
                          </a:highlight>
                        </a:rPr>
                        <a:t>Control group</a:t>
                      </a:r>
                      <a:endParaRPr sz="950" b="1">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en" sz="950" b="1" i="1">
                          <a:highlight>
                            <a:srgbClr val="F0F0F0"/>
                          </a:highlight>
                        </a:rPr>
                        <a:t>F</a:t>
                      </a:r>
                      <a:endParaRPr sz="950" b="1" i="1">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en" sz="950" b="1" i="1">
                          <a:highlight>
                            <a:srgbClr val="F0F0F0"/>
                          </a:highlight>
                        </a:rPr>
                        <a:t>P</a:t>
                      </a:r>
                      <a:endParaRPr sz="950" b="1" i="1">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tcPr>
                </a:tc>
                <a:extLst>
                  <a:ext uri="{0D108BD9-81ED-4DB2-BD59-A6C34878D82A}">
                    <a16:rowId xmlns:a16="http://schemas.microsoft.com/office/drawing/2014/main" val="10000"/>
                  </a:ext>
                </a:extLst>
              </a:tr>
              <a:tr h="219625">
                <a:tc>
                  <a:txBody>
                    <a:bodyPr/>
                    <a:lstStyle/>
                    <a:p>
                      <a:pPr marL="0" lvl="0" indent="0" algn="l" rtl="0">
                        <a:lnSpc>
                          <a:spcPct val="150000"/>
                        </a:lnSpc>
                        <a:spcBef>
                          <a:spcPts val="0"/>
                        </a:spcBef>
                        <a:spcAft>
                          <a:spcPts val="0"/>
                        </a:spcAft>
                        <a:buNone/>
                      </a:pPr>
                      <a:r>
                        <a:rPr lang="en" sz="950">
                          <a:highlight>
                            <a:srgbClr val="F0F0F0"/>
                          </a:highlight>
                        </a:rPr>
                        <a:t>DQoLY</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19625">
                <a:tc>
                  <a:txBody>
                    <a:bodyPr/>
                    <a:lstStyle/>
                    <a:p>
                      <a:pPr marL="0" lvl="0" indent="0" algn="l" rtl="0">
                        <a:lnSpc>
                          <a:spcPct val="150000"/>
                        </a:lnSpc>
                        <a:spcBef>
                          <a:spcPts val="0"/>
                        </a:spcBef>
                        <a:spcAft>
                          <a:spcPts val="0"/>
                        </a:spcAft>
                        <a:buNone/>
                      </a:pPr>
                      <a:r>
                        <a:rPr lang="en" sz="950">
                          <a:highlight>
                            <a:srgbClr val="F0F0F0"/>
                          </a:highlight>
                        </a:rPr>
                        <a:t>    Satisfaction</a:t>
                      </a:r>
                      <a:r>
                        <a:rPr lang="en" sz="950" b="1">
                          <a:solidFill>
                            <a:srgbClr val="296C96"/>
                          </a:solidFill>
                          <a:highlight>
                            <a:srgbClr val="F0F0F0"/>
                          </a:highlight>
                          <a:uFill>
                            <a:noFill/>
                          </a:uFill>
                          <a:latin typeface="Open Sans"/>
                          <a:ea typeface="Open Sans"/>
                          <a:cs typeface="Open Sans"/>
                          <a:sym typeface="Open Sans"/>
                          <a:hlinkClick r:id="rId3"/>
                        </a:rPr>
                        <a:t>*</a:t>
                      </a:r>
                      <a:endParaRPr sz="950" b="1">
                        <a:solidFill>
                          <a:srgbClr val="296C96"/>
                        </a:solidFill>
                        <a:highlight>
                          <a:srgbClr val="F0F0F0"/>
                        </a:highlight>
                        <a:latin typeface="Open Sans"/>
                        <a:ea typeface="Open Sans"/>
                        <a:cs typeface="Open Sans"/>
                        <a:sym typeface="Open Sans"/>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33.28 ± 9.88</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45.55 ± 10.79</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31.769</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&lt;0.001</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19625">
                <a:tc>
                  <a:txBody>
                    <a:bodyPr/>
                    <a:lstStyle/>
                    <a:p>
                      <a:pPr marL="0" lvl="0" indent="0" algn="l" rtl="0">
                        <a:lnSpc>
                          <a:spcPct val="150000"/>
                        </a:lnSpc>
                        <a:spcBef>
                          <a:spcPts val="0"/>
                        </a:spcBef>
                        <a:spcAft>
                          <a:spcPts val="0"/>
                        </a:spcAft>
                        <a:buNone/>
                      </a:pPr>
                      <a:r>
                        <a:rPr lang="en" sz="950">
                          <a:highlight>
                            <a:srgbClr val="F0F0F0"/>
                          </a:highlight>
                        </a:rPr>
                        <a:t>    Impact</a:t>
                      </a:r>
                      <a:r>
                        <a:rPr lang="en" sz="950" b="1">
                          <a:solidFill>
                            <a:srgbClr val="296C96"/>
                          </a:solidFill>
                          <a:highlight>
                            <a:srgbClr val="F0F0F0"/>
                          </a:highlight>
                          <a:uFill>
                            <a:noFill/>
                          </a:uFill>
                          <a:latin typeface="Open Sans"/>
                          <a:ea typeface="Open Sans"/>
                          <a:cs typeface="Open Sans"/>
                          <a:sym typeface="Open Sans"/>
                          <a:hlinkClick r:id="rId3"/>
                        </a:rPr>
                        <a:t>*</a:t>
                      </a:r>
                      <a:endParaRPr sz="950" b="1">
                        <a:solidFill>
                          <a:srgbClr val="296C96"/>
                        </a:solidFill>
                        <a:highlight>
                          <a:srgbClr val="F0F0F0"/>
                        </a:highlight>
                        <a:latin typeface="Open Sans"/>
                        <a:ea typeface="Open Sans"/>
                        <a:cs typeface="Open Sans"/>
                        <a:sym typeface="Open Sans"/>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50.49 ± 12.05</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61.05 ± 18.48</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9.553</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0.003</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19625">
                <a:tc>
                  <a:txBody>
                    <a:bodyPr/>
                    <a:lstStyle/>
                    <a:p>
                      <a:pPr marL="0" lvl="0" indent="0" algn="l" rtl="0">
                        <a:lnSpc>
                          <a:spcPct val="150000"/>
                        </a:lnSpc>
                        <a:spcBef>
                          <a:spcPts val="0"/>
                        </a:spcBef>
                        <a:spcAft>
                          <a:spcPts val="0"/>
                        </a:spcAft>
                        <a:buNone/>
                      </a:pPr>
                      <a:r>
                        <a:rPr lang="en" sz="950">
                          <a:highlight>
                            <a:srgbClr val="F0F0F0"/>
                          </a:highlight>
                        </a:rPr>
                        <a:t>    Worries</a:t>
                      </a:r>
                      <a:r>
                        <a:rPr lang="en" sz="950" b="1">
                          <a:solidFill>
                            <a:srgbClr val="296C96"/>
                          </a:solidFill>
                          <a:highlight>
                            <a:srgbClr val="F0F0F0"/>
                          </a:highlight>
                          <a:uFill>
                            <a:noFill/>
                          </a:uFill>
                          <a:latin typeface="Open Sans"/>
                          <a:ea typeface="Open Sans"/>
                          <a:cs typeface="Open Sans"/>
                          <a:sym typeface="Open Sans"/>
                          <a:hlinkClick r:id="rId3"/>
                        </a:rPr>
                        <a:t>*</a:t>
                      </a:r>
                      <a:endParaRPr sz="950" b="1">
                        <a:solidFill>
                          <a:srgbClr val="296C96"/>
                        </a:solidFill>
                        <a:highlight>
                          <a:srgbClr val="F0F0F0"/>
                        </a:highlight>
                        <a:latin typeface="Open Sans"/>
                        <a:ea typeface="Open Sans"/>
                        <a:cs typeface="Open Sans"/>
                        <a:sym typeface="Open Sans"/>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17.71 ± 7.15</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30.23 ± 11.59</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22.209</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&lt;0.001</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19625">
                <a:tc>
                  <a:txBody>
                    <a:bodyPr/>
                    <a:lstStyle/>
                    <a:p>
                      <a:pPr marL="0" lvl="0" indent="0" algn="l" rtl="0">
                        <a:lnSpc>
                          <a:spcPct val="150000"/>
                        </a:lnSpc>
                        <a:spcBef>
                          <a:spcPts val="0"/>
                        </a:spcBef>
                        <a:spcAft>
                          <a:spcPts val="0"/>
                        </a:spcAft>
                        <a:buNone/>
                      </a:pPr>
                      <a:r>
                        <a:rPr lang="en" sz="950">
                          <a:highlight>
                            <a:srgbClr val="F0F0F0"/>
                          </a:highlight>
                        </a:rPr>
                        <a:t>WBQ</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19625">
                <a:tc>
                  <a:txBody>
                    <a:bodyPr/>
                    <a:lstStyle/>
                    <a:p>
                      <a:pPr marL="0" lvl="0" indent="0" algn="l" rtl="0">
                        <a:lnSpc>
                          <a:spcPct val="150000"/>
                        </a:lnSpc>
                        <a:spcBef>
                          <a:spcPts val="0"/>
                        </a:spcBef>
                        <a:spcAft>
                          <a:spcPts val="0"/>
                        </a:spcAft>
                        <a:buNone/>
                      </a:pPr>
                      <a:r>
                        <a:rPr lang="en" sz="950">
                          <a:highlight>
                            <a:srgbClr val="F0F0F0"/>
                          </a:highlight>
                        </a:rPr>
                        <a:t>    Depression</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10.08 ± 2.25</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11.85 ± 1.81</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4.326</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0.044</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219625">
                <a:tc>
                  <a:txBody>
                    <a:bodyPr/>
                    <a:lstStyle/>
                    <a:p>
                      <a:pPr marL="0" lvl="0" indent="0" algn="l" rtl="0">
                        <a:lnSpc>
                          <a:spcPct val="150000"/>
                        </a:lnSpc>
                        <a:spcBef>
                          <a:spcPts val="0"/>
                        </a:spcBef>
                        <a:spcAft>
                          <a:spcPts val="0"/>
                        </a:spcAft>
                        <a:buNone/>
                      </a:pPr>
                      <a:r>
                        <a:rPr lang="en" sz="950">
                          <a:highlight>
                            <a:srgbClr val="F0F0F0"/>
                          </a:highlight>
                        </a:rPr>
                        <a:t>    Anxiety</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6.03 ± 2.23</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11.55 ± 3.69</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41.267</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0.001</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219625">
                <a:tc>
                  <a:txBody>
                    <a:bodyPr/>
                    <a:lstStyle/>
                    <a:p>
                      <a:pPr marL="0" lvl="0" indent="0" algn="l" rtl="0">
                        <a:lnSpc>
                          <a:spcPct val="150000"/>
                        </a:lnSpc>
                        <a:spcBef>
                          <a:spcPts val="0"/>
                        </a:spcBef>
                        <a:spcAft>
                          <a:spcPts val="0"/>
                        </a:spcAft>
                        <a:buNone/>
                      </a:pPr>
                      <a:r>
                        <a:rPr lang="en" sz="950">
                          <a:highlight>
                            <a:srgbClr val="F0F0F0"/>
                          </a:highlight>
                        </a:rPr>
                        <a:t>    Energy</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6.19 ± 1.86</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7.20 ± 2.31</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2.086</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0.156</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219625">
                <a:tc>
                  <a:txBody>
                    <a:bodyPr/>
                    <a:lstStyle/>
                    <a:p>
                      <a:pPr marL="0" lvl="0" indent="0" algn="l" rtl="0">
                        <a:lnSpc>
                          <a:spcPct val="150000"/>
                        </a:lnSpc>
                        <a:spcBef>
                          <a:spcPts val="0"/>
                        </a:spcBef>
                        <a:spcAft>
                          <a:spcPts val="0"/>
                        </a:spcAft>
                        <a:buNone/>
                      </a:pPr>
                      <a:r>
                        <a:rPr lang="en" sz="950">
                          <a:highlight>
                            <a:srgbClr val="F0F0F0"/>
                          </a:highlight>
                        </a:rPr>
                        <a:t>    Positive well-being</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14.48 ± 3.20</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10.24 ± 3.27</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22.923</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&lt;0.001</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219625">
                <a:tc>
                  <a:txBody>
                    <a:bodyPr/>
                    <a:lstStyle/>
                    <a:p>
                      <a:pPr marL="0" lvl="0" indent="0" algn="l" rtl="0">
                        <a:lnSpc>
                          <a:spcPct val="150000"/>
                        </a:lnSpc>
                        <a:spcBef>
                          <a:spcPts val="0"/>
                        </a:spcBef>
                        <a:spcAft>
                          <a:spcPts val="0"/>
                        </a:spcAft>
                        <a:buNone/>
                      </a:pPr>
                      <a:r>
                        <a:rPr lang="en" sz="950">
                          <a:highlight>
                            <a:srgbClr val="F0F0F0"/>
                          </a:highlight>
                        </a:rPr>
                        <a:t>    Total well-being</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40.56 ± 4.51</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30.31 ± 5.90</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39.419</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None/>
                      </a:pPr>
                      <a:r>
                        <a:rPr lang="en" sz="950">
                          <a:highlight>
                            <a:srgbClr val="F0F0F0"/>
                          </a:highlight>
                        </a:rPr>
                        <a:t>&lt;0.001</a:t>
                      </a:r>
                      <a:endParaRPr sz="950">
                        <a:highlight>
                          <a:srgbClr val="F0F0F0"/>
                        </a:highlight>
                      </a:endParaRPr>
                    </a:p>
                  </a:txBody>
                  <a:tcPr marL="76200" marR="76200" marT="76200" marB="76200" anchor="ctr">
                    <a:lnL w="9525" cap="flat" cmpd="sng">
                      <a:solidFill>
                        <a:srgbClr val="DBDBDB"/>
                      </a:solidFill>
                      <a:prstDash val="solid"/>
                      <a:round/>
                      <a:headEnd type="none" w="sm" len="sm"/>
                      <a:tailEnd type="none" w="sm" len="sm"/>
                    </a:lnL>
                    <a:lnR w="9525" cap="flat" cmpd="sng">
                      <a:solidFill>
                        <a:srgbClr val="DBDBDB"/>
                      </a:solidFill>
                      <a:prstDash val="solid"/>
                      <a:round/>
                      <a:headEnd type="none" w="sm" len="sm"/>
                      <a:tailEnd type="none" w="sm" len="sm"/>
                    </a:lnR>
                    <a:lnT w="9525" cap="flat" cmpd="sng">
                      <a:solidFill>
                        <a:srgbClr val="DBDBDB"/>
                      </a:solidFill>
                      <a:prstDash val="solid"/>
                      <a:round/>
                      <a:headEnd type="none" w="sm" len="sm"/>
                      <a:tailEnd type="none" w="sm" len="sm"/>
                    </a:lnT>
                    <a:lnB w="9525" cap="flat" cmpd="sng">
                      <a:solidFill>
                        <a:srgbClr val="DBDBDB"/>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bl>
          </a:graphicData>
        </a:graphic>
      </p:graphicFrame>
      <p:sp>
        <p:nvSpPr>
          <p:cNvPr id="169" name="Google Shape;169;p29"/>
          <p:cNvSpPr txBox="1"/>
          <p:nvPr/>
        </p:nvSpPr>
        <p:spPr>
          <a:xfrm>
            <a:off x="0" y="4238625"/>
            <a:ext cx="9144000" cy="78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highlight>
                  <a:srgbClr val="F0F0F0"/>
                </a:highlight>
                <a:latin typeface="Open Sans"/>
                <a:ea typeface="Open Sans"/>
                <a:cs typeface="Open Sans"/>
                <a:sym typeface="Open Sans"/>
              </a:rPr>
              <a:t>*</a:t>
            </a:r>
            <a:endParaRPr sz="900">
              <a:highlight>
                <a:srgbClr val="F0F0F0"/>
              </a:highlight>
              <a:latin typeface="Open Sans"/>
              <a:ea typeface="Open Sans"/>
              <a:cs typeface="Open Sans"/>
              <a:sym typeface="Open Sans"/>
            </a:endParaRPr>
          </a:p>
          <a:p>
            <a:pPr marL="0" lvl="0" indent="0" algn="l" rtl="0">
              <a:lnSpc>
                <a:spcPct val="115000"/>
              </a:lnSpc>
              <a:spcBef>
                <a:spcPts val="0"/>
              </a:spcBef>
              <a:spcAft>
                <a:spcPts val="0"/>
              </a:spcAft>
              <a:buNone/>
            </a:pPr>
            <a:r>
              <a:rPr lang="en" sz="900">
                <a:solidFill>
                  <a:srgbClr val="296C96"/>
                </a:solidFill>
                <a:highlight>
                  <a:srgbClr val="F0F0F0"/>
                </a:highlight>
                <a:uFill>
                  <a:noFill/>
                </a:uFill>
                <a:latin typeface="Open Sans"/>
                <a:ea typeface="Open Sans"/>
                <a:cs typeface="Open Sans"/>
                <a:sym typeface="Open Sans"/>
                <a:hlinkClick r:id="rId4"/>
              </a:rPr>
              <a:t>↵</a:t>
            </a:r>
            <a:r>
              <a:rPr lang="en" sz="900">
                <a:highlight>
                  <a:srgbClr val="F0F0F0"/>
                </a:highlight>
                <a:latin typeface="Open Sans"/>
                <a:ea typeface="Open Sans"/>
                <a:cs typeface="Open Sans"/>
                <a:sym typeface="Open Sans"/>
              </a:rPr>
              <a:t>* Lower score indicates higher quality of life. </a:t>
            </a:r>
            <a:endParaRPr sz="900">
              <a:highlight>
                <a:srgbClr val="F0F0F0"/>
              </a:highlight>
              <a:latin typeface="Open Sans"/>
              <a:ea typeface="Open Sans"/>
              <a:cs typeface="Open Sans"/>
              <a:sym typeface="Open Sans"/>
            </a:endParaRPr>
          </a:p>
          <a:p>
            <a:pPr marL="0" lvl="0" indent="0" algn="l" rtl="0">
              <a:lnSpc>
                <a:spcPct val="115000"/>
              </a:lnSpc>
              <a:spcBef>
                <a:spcPts val="1100"/>
              </a:spcBef>
              <a:spcAft>
                <a:spcPts val="1100"/>
              </a:spcAft>
              <a:buNone/>
            </a:pPr>
            <a:r>
              <a:rPr lang="en" sz="900">
                <a:highlight>
                  <a:srgbClr val="F0F0F0"/>
                </a:highlight>
                <a:latin typeface="Open Sans"/>
                <a:ea typeface="Open Sans"/>
                <a:cs typeface="Open Sans"/>
                <a:sym typeface="Open Sans"/>
              </a:rPr>
              <a:t>DQoLY, Diabetes Quality of Life Measure for Youths; WBQ, Well-Being Questionnaire.</a:t>
            </a:r>
            <a:endParaRPr sz="900">
              <a:highlight>
                <a:srgbClr val="F0F0F0"/>
              </a:highlight>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0"/>
          <p:cNvSpPr txBox="1">
            <a:spLocks noGrp="1"/>
          </p:cNvSpPr>
          <p:nvPr>
            <p:ph type="title"/>
          </p:nvPr>
        </p:nvSpPr>
        <p:spPr>
          <a:xfrm>
            <a:off x="195050" y="136075"/>
            <a:ext cx="8571300" cy="243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0">
                <a:solidFill>
                  <a:srgbClr val="000000"/>
                </a:solidFill>
                <a:latin typeface="Open Sans"/>
                <a:ea typeface="Open Sans"/>
                <a:cs typeface="Open Sans"/>
                <a:sym typeface="Open Sans"/>
              </a:rPr>
              <a:t>A bit closer to home</a:t>
            </a:r>
            <a:endParaRPr sz="2400" b="0">
              <a:solidFill>
                <a:srgbClr val="000000"/>
              </a:solidFill>
              <a:latin typeface="Open Sans"/>
              <a:ea typeface="Open Sans"/>
              <a:cs typeface="Open Sans"/>
              <a:sym typeface="Open Sans"/>
            </a:endParaRPr>
          </a:p>
          <a:p>
            <a:pPr marL="0" lvl="0" indent="0" algn="l" rtl="0">
              <a:spcBef>
                <a:spcPts val="0"/>
              </a:spcBef>
              <a:spcAft>
                <a:spcPts val="0"/>
              </a:spcAft>
              <a:buNone/>
            </a:pPr>
            <a:endParaRPr sz="2400">
              <a:solidFill>
                <a:srgbClr val="000000"/>
              </a:solidFill>
            </a:endParaRPr>
          </a:p>
          <a:p>
            <a:pPr marL="0" lvl="0" indent="0" algn="l" rtl="0">
              <a:spcBef>
                <a:spcPts val="0"/>
              </a:spcBef>
              <a:spcAft>
                <a:spcPts val="0"/>
              </a:spcAft>
              <a:buNone/>
            </a:pPr>
            <a:r>
              <a:rPr lang="en" sz="1400" b="0">
                <a:solidFill>
                  <a:srgbClr val="000000"/>
                </a:solidFill>
                <a:latin typeface="Open Sans"/>
                <a:ea typeface="Open Sans"/>
                <a:cs typeface="Open Sans"/>
                <a:sym typeface="Open Sans"/>
              </a:rPr>
              <a:t>(Watkins, et al., 2007)- Motivational Interviewing Early After Acute Stroke </a:t>
            </a:r>
            <a:endParaRPr sz="1400" b="0">
              <a:solidFill>
                <a:srgbClr val="000000"/>
              </a:solidFill>
              <a:latin typeface="Open Sans"/>
              <a:ea typeface="Open Sans"/>
              <a:cs typeface="Open Sans"/>
              <a:sym typeface="Open Sans"/>
            </a:endParaRPr>
          </a:p>
          <a:p>
            <a:pPr marL="0" lvl="0" indent="0" algn="l" rtl="0">
              <a:spcBef>
                <a:spcPts val="0"/>
              </a:spcBef>
              <a:spcAft>
                <a:spcPts val="0"/>
              </a:spcAft>
              <a:buNone/>
            </a:pPr>
            <a:endParaRPr sz="1400" b="0">
              <a:solidFill>
                <a:srgbClr val="000000"/>
              </a:solidFill>
              <a:latin typeface="Open Sans"/>
              <a:ea typeface="Open Sans"/>
              <a:cs typeface="Open Sans"/>
              <a:sym typeface="Open Sans"/>
            </a:endParaRPr>
          </a:p>
          <a:p>
            <a:pPr marL="0" lvl="0" indent="0" algn="l" rtl="0">
              <a:spcBef>
                <a:spcPts val="0"/>
              </a:spcBef>
              <a:spcAft>
                <a:spcPts val="0"/>
              </a:spcAft>
              <a:buNone/>
            </a:pPr>
            <a:r>
              <a:rPr lang="en" sz="1400" b="0">
                <a:solidFill>
                  <a:srgbClr val="000000"/>
                </a:solidFill>
                <a:latin typeface="Open Sans"/>
                <a:ea typeface="Open Sans"/>
                <a:cs typeface="Open Sans"/>
                <a:sym typeface="Open Sans"/>
              </a:rPr>
              <a:t>Outcome Measured- Mood Post Stroke, funcion, beliefs and expectations of recovery</a:t>
            </a:r>
            <a:endParaRPr sz="1400" b="0">
              <a:solidFill>
                <a:srgbClr val="000000"/>
              </a:solidFill>
              <a:latin typeface="Open Sans"/>
              <a:ea typeface="Open Sans"/>
              <a:cs typeface="Open Sans"/>
              <a:sym typeface="Open Sans"/>
            </a:endParaRPr>
          </a:p>
          <a:p>
            <a:pPr marL="0" lvl="0" indent="0" algn="l" rtl="0">
              <a:spcBef>
                <a:spcPts val="0"/>
              </a:spcBef>
              <a:spcAft>
                <a:spcPts val="0"/>
              </a:spcAft>
              <a:buNone/>
            </a:pPr>
            <a:endParaRPr sz="1400" b="0">
              <a:solidFill>
                <a:srgbClr val="000000"/>
              </a:solidFill>
              <a:latin typeface="Open Sans"/>
              <a:ea typeface="Open Sans"/>
              <a:cs typeface="Open Sans"/>
              <a:sym typeface="Open Sans"/>
            </a:endParaRPr>
          </a:p>
          <a:p>
            <a:pPr marL="0" lvl="0" indent="0" algn="l" rtl="0">
              <a:spcBef>
                <a:spcPts val="0"/>
              </a:spcBef>
              <a:spcAft>
                <a:spcPts val="0"/>
              </a:spcAft>
              <a:buNone/>
            </a:pPr>
            <a:r>
              <a:rPr lang="en" sz="1400" b="0">
                <a:solidFill>
                  <a:srgbClr val="000000"/>
                </a:solidFill>
                <a:latin typeface="Open Sans"/>
                <a:ea typeface="Open Sans"/>
                <a:cs typeface="Open Sans"/>
                <a:sym typeface="Open Sans"/>
              </a:rPr>
              <a:t>Time Frame- 3 months post-stroke</a:t>
            </a:r>
            <a:endParaRPr sz="1400" b="0">
              <a:solidFill>
                <a:srgbClr val="000000"/>
              </a:solidFill>
              <a:latin typeface="Open Sans"/>
              <a:ea typeface="Open Sans"/>
              <a:cs typeface="Open Sans"/>
              <a:sym typeface="Open Sans"/>
            </a:endParaRPr>
          </a:p>
          <a:p>
            <a:pPr marL="0" lvl="0" indent="0" algn="l" rtl="0">
              <a:spcBef>
                <a:spcPts val="0"/>
              </a:spcBef>
              <a:spcAft>
                <a:spcPts val="0"/>
              </a:spcAft>
              <a:buNone/>
            </a:pPr>
            <a:endParaRPr sz="1400" b="0">
              <a:solidFill>
                <a:srgbClr val="000000"/>
              </a:solidFill>
              <a:latin typeface="Open Sans"/>
              <a:ea typeface="Open Sans"/>
              <a:cs typeface="Open Sans"/>
              <a:sym typeface="Open Sans"/>
            </a:endParaRPr>
          </a:p>
          <a:p>
            <a:pPr marL="0" lvl="0" indent="0" algn="l" rtl="0">
              <a:spcBef>
                <a:spcPts val="0"/>
              </a:spcBef>
              <a:spcAft>
                <a:spcPts val="0"/>
              </a:spcAft>
              <a:buNone/>
            </a:pPr>
            <a:r>
              <a:rPr lang="en" sz="1400" b="0">
                <a:solidFill>
                  <a:srgbClr val="000000"/>
                </a:solidFill>
                <a:latin typeface="Open Sans"/>
                <a:ea typeface="Open Sans"/>
                <a:cs typeface="Open Sans"/>
                <a:sym typeface="Open Sans"/>
              </a:rPr>
              <a:t>Groups- randomized control group (CG) and motivational interview (MI) group</a:t>
            </a:r>
            <a:endParaRPr sz="1400" b="0">
              <a:solidFill>
                <a:srgbClr val="000000"/>
              </a:solidFill>
              <a:latin typeface="Open Sans"/>
              <a:ea typeface="Open Sans"/>
              <a:cs typeface="Open Sans"/>
              <a:sym typeface="Open Sans"/>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None/>
            </a:pPr>
            <a:endParaRPr sz="1400">
              <a:solidFill>
                <a:srgbClr val="000000"/>
              </a:solidFill>
            </a:endParaRPr>
          </a:p>
        </p:txBody>
      </p:sp>
      <p:sp>
        <p:nvSpPr>
          <p:cNvPr id="175" name="Google Shape;175;p30"/>
          <p:cNvSpPr txBox="1"/>
          <p:nvPr/>
        </p:nvSpPr>
        <p:spPr>
          <a:xfrm>
            <a:off x="266500" y="2789400"/>
            <a:ext cx="8571300" cy="21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Open Sans"/>
                <a:ea typeface="Open Sans"/>
                <a:cs typeface="Open Sans"/>
                <a:sym typeface="Open Sans"/>
              </a:rPr>
              <a:t>RESULTS:</a:t>
            </a:r>
            <a:endParaRPr>
              <a:solidFill>
                <a:srgbClr val="FFFFFF"/>
              </a:solidFill>
              <a:latin typeface="Open Sans"/>
              <a:ea typeface="Open Sans"/>
              <a:cs typeface="Open Sans"/>
              <a:sym typeface="Open Sans"/>
            </a:endParaRPr>
          </a:p>
          <a:p>
            <a:pPr marL="0" lvl="0" indent="0" algn="l" rtl="0">
              <a:spcBef>
                <a:spcPts val="0"/>
              </a:spcBef>
              <a:spcAft>
                <a:spcPts val="0"/>
              </a:spcAft>
              <a:buNone/>
            </a:pPr>
            <a:endParaRPr>
              <a:solidFill>
                <a:srgbClr val="FFFFFF"/>
              </a:solidFill>
              <a:latin typeface="Open Sans"/>
              <a:ea typeface="Open Sans"/>
              <a:cs typeface="Open Sans"/>
              <a:sym typeface="Open Sans"/>
            </a:endParaRPr>
          </a:p>
          <a:p>
            <a:pPr marL="0" lvl="0" indent="0" algn="l" rtl="0">
              <a:spcBef>
                <a:spcPts val="0"/>
              </a:spcBef>
              <a:spcAft>
                <a:spcPts val="0"/>
              </a:spcAft>
              <a:buNone/>
            </a:pPr>
            <a:r>
              <a:rPr lang="en">
                <a:solidFill>
                  <a:srgbClr val="FFFFFF"/>
                </a:solidFill>
                <a:latin typeface="Open Sans"/>
                <a:ea typeface="Open Sans"/>
                <a:cs typeface="Open Sans"/>
                <a:sym typeface="Open Sans"/>
              </a:rPr>
              <a:t>Statistically significant improvement in mood </a:t>
            </a:r>
            <a:r>
              <a:rPr lang="en">
                <a:solidFill>
                  <a:schemeClr val="lt1"/>
                </a:solidFill>
                <a:latin typeface="Open Sans"/>
                <a:ea typeface="Open Sans"/>
                <a:cs typeface="Open Sans"/>
                <a:sym typeface="Open Sans"/>
              </a:rPr>
              <a:t>at 3 months post CVA in those in the CG vs MI group</a:t>
            </a:r>
            <a:endParaRPr>
              <a:solidFill>
                <a:schemeClr val="lt1"/>
              </a:solidFill>
              <a:latin typeface="Open Sans"/>
              <a:ea typeface="Open Sans"/>
              <a:cs typeface="Open Sans"/>
              <a:sym typeface="Open Sans"/>
            </a:endParaRPr>
          </a:p>
          <a:p>
            <a:pPr marL="0" lvl="0" indent="0" algn="l" rtl="0">
              <a:spcBef>
                <a:spcPts val="0"/>
              </a:spcBef>
              <a:spcAft>
                <a:spcPts val="0"/>
              </a:spcAft>
              <a:buNone/>
            </a:pPr>
            <a:endParaRPr>
              <a:solidFill>
                <a:schemeClr val="lt1"/>
              </a:solidFill>
              <a:latin typeface="Open Sans"/>
              <a:ea typeface="Open Sans"/>
              <a:cs typeface="Open Sans"/>
              <a:sym typeface="Open Sans"/>
            </a:endParaRPr>
          </a:p>
          <a:p>
            <a:pPr marL="0" lvl="0" indent="0" algn="l" rtl="0">
              <a:spcBef>
                <a:spcPts val="0"/>
              </a:spcBef>
              <a:spcAft>
                <a:spcPts val="0"/>
              </a:spcAft>
              <a:buNone/>
            </a:pPr>
            <a:r>
              <a:rPr lang="en">
                <a:solidFill>
                  <a:schemeClr val="lt1"/>
                </a:solidFill>
                <a:latin typeface="Open Sans"/>
                <a:ea typeface="Open Sans"/>
                <a:cs typeface="Open Sans"/>
                <a:sym typeface="Open Sans"/>
              </a:rPr>
              <a:t>No significant difference in function or expectations of recovery</a:t>
            </a:r>
            <a:endParaRPr>
              <a:solidFill>
                <a:schemeClr val="lt1"/>
              </a:solidFill>
              <a:latin typeface="Open Sans"/>
              <a:ea typeface="Open Sans"/>
              <a:cs typeface="Open Sans"/>
              <a:sym typeface="Open Sans"/>
            </a:endParaRPr>
          </a:p>
          <a:p>
            <a:pPr marL="0" lvl="0" indent="0" algn="l" rtl="0">
              <a:spcBef>
                <a:spcPts val="0"/>
              </a:spcBef>
              <a:spcAft>
                <a:spcPts val="0"/>
              </a:spcAft>
              <a:buNone/>
            </a:pPr>
            <a:endParaRPr>
              <a:solidFill>
                <a:schemeClr val="lt1"/>
              </a:solidFill>
              <a:latin typeface="Open Sans"/>
              <a:ea typeface="Open Sans"/>
              <a:cs typeface="Open Sans"/>
              <a:sym typeface="Open Sans"/>
            </a:endParaRPr>
          </a:p>
          <a:p>
            <a:pPr marL="0" lvl="0" indent="0" algn="l" rtl="0">
              <a:spcBef>
                <a:spcPts val="0"/>
              </a:spcBef>
              <a:spcAft>
                <a:spcPts val="0"/>
              </a:spcAft>
              <a:buNone/>
            </a:pPr>
            <a:r>
              <a:rPr lang="en">
                <a:solidFill>
                  <a:schemeClr val="lt1"/>
                </a:solidFill>
                <a:latin typeface="Open Sans"/>
                <a:ea typeface="Open Sans"/>
                <a:cs typeface="Open Sans"/>
                <a:sym typeface="Open Sans"/>
              </a:rPr>
              <a:t>4 sessions lasting 30-60 minutes over 4-6 weeks was effective in improving mood in the MI group</a:t>
            </a:r>
            <a:endParaRPr>
              <a:solidFill>
                <a:schemeClr val="lt1"/>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aphicFrame>
        <p:nvGraphicFramePr>
          <p:cNvPr id="180" name="Google Shape;180;p31"/>
          <p:cNvGraphicFramePr/>
          <p:nvPr/>
        </p:nvGraphicFramePr>
        <p:xfrm>
          <a:off x="152400" y="152400"/>
          <a:ext cx="3000000" cy="3000000"/>
        </p:xfrm>
        <a:graphic>
          <a:graphicData uri="http://schemas.openxmlformats.org/drawingml/2006/table">
            <a:tbl>
              <a:tblPr>
                <a:noFill/>
                <a:tableStyleId>{1D1C447F-85A7-427B-AB73-7CDB06366386}</a:tableStyleId>
              </a:tblPr>
              <a:tblGrid>
                <a:gridCol w="3528825">
                  <a:extLst>
                    <a:ext uri="{9D8B030D-6E8A-4147-A177-3AD203B41FA5}">
                      <a16:colId xmlns:a16="http://schemas.microsoft.com/office/drawing/2014/main" val="20000"/>
                    </a:ext>
                  </a:extLst>
                </a:gridCol>
                <a:gridCol w="929300">
                  <a:extLst>
                    <a:ext uri="{9D8B030D-6E8A-4147-A177-3AD203B41FA5}">
                      <a16:colId xmlns:a16="http://schemas.microsoft.com/office/drawing/2014/main" val="20001"/>
                    </a:ext>
                  </a:extLst>
                </a:gridCol>
                <a:gridCol w="1293475">
                  <a:extLst>
                    <a:ext uri="{9D8B030D-6E8A-4147-A177-3AD203B41FA5}">
                      <a16:colId xmlns:a16="http://schemas.microsoft.com/office/drawing/2014/main" val="20002"/>
                    </a:ext>
                  </a:extLst>
                </a:gridCol>
                <a:gridCol w="3240000">
                  <a:extLst>
                    <a:ext uri="{9D8B030D-6E8A-4147-A177-3AD203B41FA5}">
                      <a16:colId xmlns:a16="http://schemas.microsoft.com/office/drawing/2014/main" val="20003"/>
                    </a:ext>
                  </a:extLst>
                </a:gridCol>
              </a:tblGrid>
              <a:tr h="296375">
                <a:tc>
                  <a:txBody>
                    <a:bodyPr/>
                    <a:lstStyle/>
                    <a:p>
                      <a:pPr marL="0" lvl="0" indent="0" algn="l" rtl="0">
                        <a:lnSpc>
                          <a:spcPct val="115000"/>
                        </a:lnSpc>
                        <a:spcBef>
                          <a:spcPts val="0"/>
                        </a:spcBef>
                        <a:spcAft>
                          <a:spcPts val="0"/>
                        </a:spcAft>
                        <a:buNone/>
                      </a:pPr>
                      <a:r>
                        <a:rPr lang="en" sz="800" b="1"/>
                        <a:t>Variable</a:t>
                      </a:r>
                      <a:endParaRPr sz="800" b="1"/>
                    </a:p>
                  </a:txBody>
                  <a:tcPr marL="133350" marR="133350" marT="133350" marB="133350"/>
                </a:tc>
                <a:tc>
                  <a:txBody>
                    <a:bodyPr/>
                    <a:lstStyle/>
                    <a:p>
                      <a:pPr marL="0" lvl="0" indent="0" algn="ctr" rtl="0">
                        <a:lnSpc>
                          <a:spcPct val="115000"/>
                        </a:lnSpc>
                        <a:spcBef>
                          <a:spcPts val="0"/>
                        </a:spcBef>
                        <a:spcAft>
                          <a:spcPts val="0"/>
                        </a:spcAft>
                        <a:buNone/>
                      </a:pPr>
                      <a:r>
                        <a:rPr lang="en" sz="800" b="1"/>
                        <a:t>Control</a:t>
                      </a:r>
                      <a:endParaRPr sz="800" b="1"/>
                    </a:p>
                  </a:txBody>
                  <a:tcPr marL="133350" marR="133350" marT="133350" marB="133350"/>
                </a:tc>
                <a:tc>
                  <a:txBody>
                    <a:bodyPr/>
                    <a:lstStyle/>
                    <a:p>
                      <a:pPr marL="0" lvl="0" indent="0" algn="ctr" rtl="0">
                        <a:lnSpc>
                          <a:spcPct val="115000"/>
                        </a:lnSpc>
                        <a:spcBef>
                          <a:spcPts val="0"/>
                        </a:spcBef>
                        <a:spcAft>
                          <a:spcPts val="0"/>
                        </a:spcAft>
                        <a:buNone/>
                      </a:pPr>
                      <a:r>
                        <a:rPr lang="en" sz="800" b="1"/>
                        <a:t>Intervention</a:t>
                      </a:r>
                      <a:endParaRPr sz="800" b="1"/>
                    </a:p>
                  </a:txBody>
                  <a:tcPr marL="133350" marR="133350" marT="133350" marB="133350"/>
                </a:tc>
                <a:tc>
                  <a:txBody>
                    <a:bodyPr/>
                    <a:lstStyle/>
                    <a:p>
                      <a:pPr marL="0" lvl="0" indent="0" algn="ctr" rtl="0">
                        <a:lnSpc>
                          <a:spcPct val="115000"/>
                        </a:lnSpc>
                        <a:spcBef>
                          <a:spcPts val="0"/>
                        </a:spcBef>
                        <a:spcAft>
                          <a:spcPts val="0"/>
                        </a:spcAft>
                        <a:buNone/>
                      </a:pPr>
                      <a:r>
                        <a:rPr lang="en" sz="800" b="1"/>
                        <a:t>OR (95% CI) (intervention/control)</a:t>
                      </a:r>
                      <a:endParaRPr sz="800" b="1"/>
                    </a:p>
                  </a:txBody>
                  <a:tcPr marL="133350" marR="133350" marT="133350" marB="133350"/>
                </a:tc>
                <a:extLst>
                  <a:ext uri="{0D108BD9-81ED-4DB2-BD59-A6C34878D82A}">
                    <a16:rowId xmlns:a16="http://schemas.microsoft.com/office/drawing/2014/main" val="10000"/>
                  </a:ext>
                </a:extLst>
              </a:tr>
              <a:tr h="323300">
                <a:tc gridSpan="4">
                  <a:txBody>
                    <a:bodyPr/>
                    <a:lstStyle/>
                    <a:p>
                      <a:pPr marL="0" lvl="0" indent="0" algn="l" rtl="0">
                        <a:lnSpc>
                          <a:spcPct val="115000"/>
                        </a:lnSpc>
                        <a:spcBef>
                          <a:spcPts val="0"/>
                        </a:spcBef>
                        <a:spcAft>
                          <a:spcPts val="0"/>
                        </a:spcAft>
                        <a:buNone/>
                      </a:pPr>
                      <a:endParaRPr sz="800"/>
                    </a:p>
                  </a:txBody>
                  <a:tcPr marL="133350" marR="133350" marT="133350" marB="13335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97400">
                <a:tc>
                  <a:txBody>
                    <a:bodyPr/>
                    <a:lstStyle/>
                    <a:p>
                      <a:pPr marL="0" lvl="0" indent="0" algn="l" rtl="0">
                        <a:lnSpc>
                          <a:spcPct val="115000"/>
                        </a:lnSpc>
                        <a:spcBef>
                          <a:spcPts val="0"/>
                        </a:spcBef>
                        <a:spcAft>
                          <a:spcPts val="0"/>
                        </a:spcAft>
                        <a:buNone/>
                      </a:pPr>
                      <a:r>
                        <a:rPr lang="en" sz="800"/>
                        <a:t>Normal mood (GHQ-28 &lt;5) (n=167; 172)</a:t>
                      </a:r>
                      <a:endParaRPr sz="800"/>
                    </a:p>
                  </a:txBody>
                  <a:tcPr marL="133350" marR="133350" marT="133350" marB="133350"/>
                </a:tc>
                <a:tc>
                  <a:txBody>
                    <a:bodyPr/>
                    <a:lstStyle/>
                    <a:p>
                      <a:pPr marL="0" lvl="0" indent="0" algn="ctr" rtl="0">
                        <a:lnSpc>
                          <a:spcPct val="115000"/>
                        </a:lnSpc>
                        <a:spcBef>
                          <a:spcPts val="0"/>
                        </a:spcBef>
                        <a:spcAft>
                          <a:spcPts val="0"/>
                        </a:spcAft>
                        <a:buNone/>
                      </a:pPr>
                      <a:r>
                        <a:rPr lang="en" sz="800"/>
                        <a:t>70 (41.9%)</a:t>
                      </a:r>
                      <a:endParaRPr sz="800"/>
                    </a:p>
                  </a:txBody>
                  <a:tcPr marL="133350" marR="133350" marT="133350" marB="133350"/>
                </a:tc>
                <a:tc>
                  <a:txBody>
                    <a:bodyPr/>
                    <a:lstStyle/>
                    <a:p>
                      <a:pPr marL="0" lvl="0" indent="0" algn="ctr" rtl="0">
                        <a:lnSpc>
                          <a:spcPct val="115000"/>
                        </a:lnSpc>
                        <a:spcBef>
                          <a:spcPts val="0"/>
                        </a:spcBef>
                        <a:spcAft>
                          <a:spcPts val="0"/>
                        </a:spcAft>
                        <a:buNone/>
                      </a:pPr>
                      <a:r>
                        <a:rPr lang="en" sz="800"/>
                        <a:t>94 (54.7%)</a:t>
                      </a:r>
                      <a:endParaRPr sz="800"/>
                    </a:p>
                  </a:txBody>
                  <a:tcPr marL="133350" marR="133350" marT="133350" marB="133350"/>
                </a:tc>
                <a:tc>
                  <a:txBody>
                    <a:bodyPr/>
                    <a:lstStyle/>
                    <a:p>
                      <a:pPr marL="0" lvl="0" indent="0" algn="ctr" rtl="0">
                        <a:lnSpc>
                          <a:spcPct val="115000"/>
                        </a:lnSpc>
                        <a:spcBef>
                          <a:spcPts val="0"/>
                        </a:spcBef>
                        <a:spcAft>
                          <a:spcPts val="0"/>
                        </a:spcAft>
                        <a:buNone/>
                      </a:pPr>
                      <a:r>
                        <a:rPr lang="en" sz="800"/>
                        <a:t>1.60 (1.04 to 2.46)</a:t>
                      </a:r>
                      <a:endParaRPr sz="800"/>
                    </a:p>
                  </a:txBody>
                  <a:tcPr marL="133350" marR="133350" marT="133350" marB="133350"/>
                </a:tc>
                <a:extLst>
                  <a:ext uri="{0D108BD9-81ED-4DB2-BD59-A6C34878D82A}">
                    <a16:rowId xmlns:a16="http://schemas.microsoft.com/office/drawing/2014/main" val="10002"/>
                  </a:ext>
                </a:extLst>
              </a:tr>
              <a:tr h="397400">
                <a:tc>
                  <a:txBody>
                    <a:bodyPr/>
                    <a:lstStyle/>
                    <a:p>
                      <a:pPr marL="0" lvl="0" indent="0" algn="l" rtl="0">
                        <a:lnSpc>
                          <a:spcPct val="115000"/>
                        </a:lnSpc>
                        <a:spcBef>
                          <a:spcPts val="0"/>
                        </a:spcBef>
                        <a:spcAft>
                          <a:spcPts val="0"/>
                        </a:spcAft>
                        <a:buNone/>
                      </a:pPr>
                      <a:r>
                        <a:rPr lang="en" sz="800"/>
                        <a:t>Not often feeling sad or depressed (Yale) (n=167; 172)</a:t>
                      </a:r>
                      <a:endParaRPr sz="800"/>
                    </a:p>
                  </a:txBody>
                  <a:tcPr marL="133350" marR="133350" marT="133350" marB="133350"/>
                </a:tc>
                <a:tc>
                  <a:txBody>
                    <a:bodyPr/>
                    <a:lstStyle/>
                    <a:p>
                      <a:pPr marL="0" lvl="0" indent="0" algn="ctr" rtl="0">
                        <a:lnSpc>
                          <a:spcPct val="115000"/>
                        </a:lnSpc>
                        <a:spcBef>
                          <a:spcPts val="0"/>
                        </a:spcBef>
                        <a:spcAft>
                          <a:spcPts val="0"/>
                        </a:spcAft>
                        <a:buNone/>
                      </a:pPr>
                      <a:r>
                        <a:rPr lang="en" sz="800"/>
                        <a:t>71 (42.5%)</a:t>
                      </a:r>
                      <a:endParaRPr sz="800"/>
                    </a:p>
                  </a:txBody>
                  <a:tcPr marL="133350" marR="133350" marT="133350" marB="133350"/>
                </a:tc>
                <a:tc>
                  <a:txBody>
                    <a:bodyPr/>
                    <a:lstStyle/>
                    <a:p>
                      <a:pPr marL="0" lvl="0" indent="0" algn="ctr" rtl="0">
                        <a:lnSpc>
                          <a:spcPct val="115000"/>
                        </a:lnSpc>
                        <a:spcBef>
                          <a:spcPts val="0"/>
                        </a:spcBef>
                        <a:spcAft>
                          <a:spcPts val="0"/>
                        </a:spcAft>
                        <a:buNone/>
                      </a:pPr>
                      <a:r>
                        <a:rPr lang="en" sz="800"/>
                        <a:t>91 (52.9%)</a:t>
                      </a:r>
                      <a:endParaRPr sz="800"/>
                    </a:p>
                  </a:txBody>
                  <a:tcPr marL="133350" marR="133350" marT="133350" marB="133350"/>
                </a:tc>
                <a:tc>
                  <a:txBody>
                    <a:bodyPr/>
                    <a:lstStyle/>
                    <a:p>
                      <a:pPr marL="0" lvl="0" indent="0" algn="ctr" rtl="0">
                        <a:lnSpc>
                          <a:spcPct val="115000"/>
                        </a:lnSpc>
                        <a:spcBef>
                          <a:spcPts val="0"/>
                        </a:spcBef>
                        <a:spcAft>
                          <a:spcPts val="0"/>
                        </a:spcAft>
                        <a:buNone/>
                      </a:pPr>
                      <a:r>
                        <a:rPr lang="en" sz="800"/>
                        <a:t>1.65 (1.06 to 2.58)</a:t>
                      </a:r>
                      <a:endParaRPr sz="800"/>
                    </a:p>
                  </a:txBody>
                  <a:tcPr marL="133350" marR="133350" marT="133350" marB="133350"/>
                </a:tc>
                <a:extLst>
                  <a:ext uri="{0D108BD9-81ED-4DB2-BD59-A6C34878D82A}">
                    <a16:rowId xmlns:a16="http://schemas.microsoft.com/office/drawing/2014/main" val="10003"/>
                  </a:ext>
                </a:extLst>
              </a:tr>
              <a:tr h="397400">
                <a:tc>
                  <a:txBody>
                    <a:bodyPr/>
                    <a:lstStyle/>
                    <a:p>
                      <a:pPr marL="0" lvl="0" indent="0" algn="l" rtl="0">
                        <a:lnSpc>
                          <a:spcPct val="115000"/>
                        </a:lnSpc>
                        <a:spcBef>
                          <a:spcPts val="0"/>
                        </a:spcBef>
                        <a:spcAft>
                          <a:spcPts val="0"/>
                        </a:spcAft>
                        <a:buNone/>
                      </a:pPr>
                      <a:r>
                        <a:rPr lang="en" sz="800"/>
                        <a:t>Functional independence (Barthel) (n=179; 176)</a:t>
                      </a:r>
                      <a:endParaRPr sz="800"/>
                    </a:p>
                  </a:txBody>
                  <a:tcPr marL="133350" marR="133350" marT="133350" marB="133350"/>
                </a:tc>
                <a:tc>
                  <a:txBody>
                    <a:bodyPr/>
                    <a:lstStyle/>
                    <a:p>
                      <a:pPr marL="0" lvl="0" indent="0" algn="l" rtl="0">
                        <a:spcBef>
                          <a:spcPts val="0"/>
                        </a:spcBef>
                        <a:spcAft>
                          <a:spcPts val="0"/>
                        </a:spcAft>
                        <a:buNone/>
                      </a:pPr>
                      <a:endParaRPr sz="800"/>
                    </a:p>
                  </a:txBody>
                  <a:tcPr marL="133350" marR="133350" marT="133350" marB="133350"/>
                </a:tc>
                <a:tc>
                  <a:txBody>
                    <a:bodyPr/>
                    <a:lstStyle/>
                    <a:p>
                      <a:pPr marL="0" lvl="0" indent="0" algn="l" rtl="0">
                        <a:spcBef>
                          <a:spcPts val="0"/>
                        </a:spcBef>
                        <a:spcAft>
                          <a:spcPts val="0"/>
                        </a:spcAft>
                        <a:buNone/>
                      </a:pPr>
                      <a:endParaRPr sz="800"/>
                    </a:p>
                  </a:txBody>
                  <a:tcPr marL="133350" marR="133350" marT="133350" marB="133350"/>
                </a:tc>
                <a:tc>
                  <a:txBody>
                    <a:bodyPr/>
                    <a:lstStyle/>
                    <a:p>
                      <a:pPr marL="0" lvl="0" indent="0" algn="l" rtl="0">
                        <a:spcBef>
                          <a:spcPts val="0"/>
                        </a:spcBef>
                        <a:spcAft>
                          <a:spcPts val="0"/>
                        </a:spcAft>
                        <a:buNone/>
                      </a:pPr>
                      <a:endParaRPr sz="800"/>
                    </a:p>
                  </a:txBody>
                  <a:tcPr marL="133350" marR="133350" marT="133350" marB="133350"/>
                </a:tc>
                <a:extLst>
                  <a:ext uri="{0D108BD9-81ED-4DB2-BD59-A6C34878D82A}">
                    <a16:rowId xmlns:a16="http://schemas.microsoft.com/office/drawing/2014/main" val="10004"/>
                  </a:ext>
                </a:extLst>
              </a:tr>
              <a:tr h="397400">
                <a:tc>
                  <a:txBody>
                    <a:bodyPr/>
                    <a:lstStyle/>
                    <a:p>
                      <a:pPr marL="0" lvl="0" indent="0" algn="l" rtl="0">
                        <a:lnSpc>
                          <a:spcPct val="115000"/>
                        </a:lnSpc>
                        <a:spcBef>
                          <a:spcPts val="0"/>
                        </a:spcBef>
                        <a:spcAft>
                          <a:spcPts val="0"/>
                        </a:spcAft>
                        <a:buNone/>
                      </a:pPr>
                      <a:r>
                        <a:rPr lang="en" sz="800"/>
                        <a:t>    Mild/no dependence (18–20)</a:t>
                      </a:r>
                      <a:endParaRPr sz="800"/>
                    </a:p>
                  </a:txBody>
                  <a:tcPr marL="133350" marR="133350" marT="133350" marB="133350"/>
                </a:tc>
                <a:tc>
                  <a:txBody>
                    <a:bodyPr/>
                    <a:lstStyle/>
                    <a:p>
                      <a:pPr marL="0" lvl="0" indent="0" algn="ctr" rtl="0">
                        <a:lnSpc>
                          <a:spcPct val="115000"/>
                        </a:lnSpc>
                        <a:spcBef>
                          <a:spcPts val="0"/>
                        </a:spcBef>
                        <a:spcAft>
                          <a:spcPts val="0"/>
                        </a:spcAft>
                        <a:buNone/>
                      </a:pPr>
                      <a:r>
                        <a:rPr lang="en" sz="800"/>
                        <a:t>105 (58.7%)</a:t>
                      </a:r>
                      <a:endParaRPr sz="800"/>
                    </a:p>
                  </a:txBody>
                  <a:tcPr marL="133350" marR="133350" marT="133350" marB="133350"/>
                </a:tc>
                <a:tc>
                  <a:txBody>
                    <a:bodyPr/>
                    <a:lstStyle/>
                    <a:p>
                      <a:pPr marL="0" lvl="0" indent="0" algn="ctr" rtl="0">
                        <a:lnSpc>
                          <a:spcPct val="115000"/>
                        </a:lnSpc>
                        <a:spcBef>
                          <a:spcPts val="0"/>
                        </a:spcBef>
                        <a:spcAft>
                          <a:spcPts val="0"/>
                        </a:spcAft>
                        <a:buNone/>
                      </a:pPr>
                      <a:r>
                        <a:rPr lang="en" sz="800"/>
                        <a:t>105 (59.7%)</a:t>
                      </a:r>
                      <a:endParaRPr sz="800"/>
                    </a:p>
                  </a:txBody>
                  <a:tcPr marL="133350" marR="133350" marT="133350" marB="133350"/>
                </a:tc>
                <a:tc>
                  <a:txBody>
                    <a:bodyPr/>
                    <a:lstStyle/>
                    <a:p>
                      <a:pPr marL="0" lvl="0" indent="0" algn="ctr" rtl="0">
                        <a:lnSpc>
                          <a:spcPct val="115000"/>
                        </a:lnSpc>
                        <a:spcBef>
                          <a:spcPts val="0"/>
                        </a:spcBef>
                        <a:spcAft>
                          <a:spcPts val="0"/>
                        </a:spcAft>
                        <a:buNone/>
                      </a:pPr>
                      <a:r>
                        <a:rPr lang="en" sz="800"/>
                        <a:t>1.0</a:t>
                      </a:r>
                      <a:endParaRPr sz="800"/>
                    </a:p>
                  </a:txBody>
                  <a:tcPr marL="133350" marR="133350" marT="133350" marB="133350"/>
                </a:tc>
                <a:extLst>
                  <a:ext uri="{0D108BD9-81ED-4DB2-BD59-A6C34878D82A}">
                    <a16:rowId xmlns:a16="http://schemas.microsoft.com/office/drawing/2014/main" val="10005"/>
                  </a:ext>
                </a:extLst>
              </a:tr>
              <a:tr h="397400">
                <a:tc>
                  <a:txBody>
                    <a:bodyPr/>
                    <a:lstStyle/>
                    <a:p>
                      <a:pPr marL="0" lvl="0" indent="0" algn="l" rtl="0">
                        <a:lnSpc>
                          <a:spcPct val="115000"/>
                        </a:lnSpc>
                        <a:spcBef>
                          <a:spcPts val="0"/>
                        </a:spcBef>
                        <a:spcAft>
                          <a:spcPts val="0"/>
                        </a:spcAft>
                        <a:buNone/>
                      </a:pPr>
                      <a:r>
                        <a:rPr lang="en" sz="800"/>
                        <a:t>    Moderate dependence (11–17)</a:t>
                      </a:r>
                      <a:endParaRPr sz="800"/>
                    </a:p>
                  </a:txBody>
                  <a:tcPr marL="133350" marR="133350" marT="133350" marB="133350"/>
                </a:tc>
                <a:tc>
                  <a:txBody>
                    <a:bodyPr/>
                    <a:lstStyle/>
                    <a:p>
                      <a:pPr marL="0" lvl="0" indent="0" algn="ctr" rtl="0">
                        <a:lnSpc>
                          <a:spcPct val="115000"/>
                        </a:lnSpc>
                        <a:spcBef>
                          <a:spcPts val="0"/>
                        </a:spcBef>
                        <a:spcAft>
                          <a:spcPts val="0"/>
                        </a:spcAft>
                        <a:buNone/>
                      </a:pPr>
                      <a:r>
                        <a:rPr lang="en" sz="800"/>
                        <a:t>51 (28.5%)</a:t>
                      </a:r>
                      <a:endParaRPr sz="800"/>
                    </a:p>
                  </a:txBody>
                  <a:tcPr marL="133350" marR="133350" marT="133350" marB="133350"/>
                </a:tc>
                <a:tc>
                  <a:txBody>
                    <a:bodyPr/>
                    <a:lstStyle/>
                    <a:p>
                      <a:pPr marL="0" lvl="0" indent="0" algn="ctr" rtl="0">
                        <a:lnSpc>
                          <a:spcPct val="115000"/>
                        </a:lnSpc>
                        <a:spcBef>
                          <a:spcPts val="0"/>
                        </a:spcBef>
                        <a:spcAft>
                          <a:spcPts val="0"/>
                        </a:spcAft>
                        <a:buNone/>
                      </a:pPr>
                      <a:r>
                        <a:rPr lang="en" sz="800"/>
                        <a:t>54 (30.7%)</a:t>
                      </a:r>
                      <a:endParaRPr sz="800"/>
                    </a:p>
                  </a:txBody>
                  <a:tcPr marL="133350" marR="133350" marT="133350" marB="133350"/>
                </a:tc>
                <a:tc>
                  <a:txBody>
                    <a:bodyPr/>
                    <a:lstStyle/>
                    <a:p>
                      <a:pPr marL="0" lvl="0" indent="0" algn="ctr" rtl="0">
                        <a:lnSpc>
                          <a:spcPct val="115000"/>
                        </a:lnSpc>
                        <a:spcBef>
                          <a:spcPts val="0"/>
                        </a:spcBef>
                        <a:spcAft>
                          <a:spcPts val="0"/>
                        </a:spcAft>
                        <a:buNone/>
                      </a:pPr>
                      <a:r>
                        <a:rPr lang="en" sz="800"/>
                        <a:t>0.97 (0.62 to 1.52)</a:t>
                      </a:r>
                      <a:endParaRPr sz="800"/>
                    </a:p>
                  </a:txBody>
                  <a:tcPr marL="133350" marR="133350" marT="133350" marB="133350"/>
                </a:tc>
                <a:extLst>
                  <a:ext uri="{0D108BD9-81ED-4DB2-BD59-A6C34878D82A}">
                    <a16:rowId xmlns:a16="http://schemas.microsoft.com/office/drawing/2014/main" val="10006"/>
                  </a:ext>
                </a:extLst>
              </a:tr>
              <a:tr h="397400">
                <a:tc>
                  <a:txBody>
                    <a:bodyPr/>
                    <a:lstStyle/>
                    <a:p>
                      <a:pPr marL="0" lvl="0" indent="0" algn="l" rtl="0">
                        <a:lnSpc>
                          <a:spcPct val="115000"/>
                        </a:lnSpc>
                        <a:spcBef>
                          <a:spcPts val="0"/>
                        </a:spcBef>
                        <a:spcAft>
                          <a:spcPts val="0"/>
                        </a:spcAft>
                        <a:buNone/>
                      </a:pPr>
                      <a:r>
                        <a:rPr lang="en" sz="800"/>
                        <a:t>    High dependence (0–10)</a:t>
                      </a:r>
                      <a:endParaRPr sz="800"/>
                    </a:p>
                  </a:txBody>
                  <a:tcPr marL="133350" marR="133350" marT="133350" marB="133350"/>
                </a:tc>
                <a:tc>
                  <a:txBody>
                    <a:bodyPr/>
                    <a:lstStyle/>
                    <a:p>
                      <a:pPr marL="0" lvl="0" indent="0" algn="ctr" rtl="0">
                        <a:lnSpc>
                          <a:spcPct val="115000"/>
                        </a:lnSpc>
                        <a:spcBef>
                          <a:spcPts val="0"/>
                        </a:spcBef>
                        <a:spcAft>
                          <a:spcPts val="0"/>
                        </a:spcAft>
                        <a:buNone/>
                      </a:pPr>
                      <a:r>
                        <a:rPr lang="en" sz="800"/>
                        <a:t>11 (6.1%)</a:t>
                      </a:r>
                      <a:endParaRPr sz="800"/>
                    </a:p>
                  </a:txBody>
                  <a:tcPr marL="133350" marR="133350" marT="133350" marB="133350"/>
                </a:tc>
                <a:tc>
                  <a:txBody>
                    <a:bodyPr/>
                    <a:lstStyle/>
                    <a:p>
                      <a:pPr marL="0" lvl="0" indent="0" algn="ctr" rtl="0">
                        <a:lnSpc>
                          <a:spcPct val="115000"/>
                        </a:lnSpc>
                        <a:spcBef>
                          <a:spcPts val="0"/>
                        </a:spcBef>
                        <a:spcAft>
                          <a:spcPts val="0"/>
                        </a:spcAft>
                        <a:buNone/>
                      </a:pPr>
                      <a:r>
                        <a:rPr lang="en" sz="800"/>
                        <a:t>13 (7.4%)</a:t>
                      </a:r>
                      <a:endParaRPr sz="800"/>
                    </a:p>
                  </a:txBody>
                  <a:tcPr marL="133350" marR="133350" marT="133350" marB="133350"/>
                </a:tc>
                <a:tc>
                  <a:txBody>
                    <a:bodyPr/>
                    <a:lstStyle/>
                    <a:p>
                      <a:pPr marL="0" lvl="0" indent="0" algn="ctr" rtl="0">
                        <a:lnSpc>
                          <a:spcPct val="115000"/>
                        </a:lnSpc>
                        <a:spcBef>
                          <a:spcPts val="0"/>
                        </a:spcBef>
                        <a:spcAft>
                          <a:spcPts val="0"/>
                        </a:spcAft>
                        <a:buNone/>
                      </a:pPr>
                      <a:r>
                        <a:rPr lang="en" sz="800"/>
                        <a:t>1.13 (0.59 to 2.17)</a:t>
                      </a:r>
                      <a:endParaRPr sz="800"/>
                    </a:p>
                  </a:txBody>
                  <a:tcPr marL="133350" marR="133350" marT="133350" marB="133350"/>
                </a:tc>
                <a:extLst>
                  <a:ext uri="{0D108BD9-81ED-4DB2-BD59-A6C34878D82A}">
                    <a16:rowId xmlns:a16="http://schemas.microsoft.com/office/drawing/2014/main" val="10007"/>
                  </a:ext>
                </a:extLst>
              </a:tr>
              <a:tr h="397400">
                <a:tc>
                  <a:txBody>
                    <a:bodyPr/>
                    <a:lstStyle/>
                    <a:p>
                      <a:pPr marL="0" lvl="0" indent="0" algn="l" rtl="0">
                        <a:lnSpc>
                          <a:spcPct val="115000"/>
                        </a:lnSpc>
                        <a:spcBef>
                          <a:spcPts val="0"/>
                        </a:spcBef>
                        <a:spcAft>
                          <a:spcPts val="0"/>
                        </a:spcAft>
                        <a:buNone/>
                      </a:pPr>
                      <a:r>
                        <a:rPr lang="en" sz="800"/>
                        <a:t>    Dead</a:t>
                      </a:r>
                      <a:endParaRPr sz="800"/>
                    </a:p>
                  </a:txBody>
                  <a:tcPr marL="133350" marR="133350" marT="133350" marB="133350"/>
                </a:tc>
                <a:tc>
                  <a:txBody>
                    <a:bodyPr/>
                    <a:lstStyle/>
                    <a:p>
                      <a:pPr marL="0" lvl="0" indent="0" algn="ctr" rtl="0">
                        <a:lnSpc>
                          <a:spcPct val="115000"/>
                        </a:lnSpc>
                        <a:spcBef>
                          <a:spcPts val="0"/>
                        </a:spcBef>
                        <a:spcAft>
                          <a:spcPts val="0"/>
                        </a:spcAft>
                        <a:buNone/>
                      </a:pPr>
                      <a:r>
                        <a:rPr lang="en" sz="800"/>
                        <a:t>12 (6.7%)</a:t>
                      </a:r>
                      <a:endParaRPr sz="800"/>
                    </a:p>
                  </a:txBody>
                  <a:tcPr marL="133350" marR="133350" marT="133350" marB="133350"/>
                </a:tc>
                <a:tc>
                  <a:txBody>
                    <a:bodyPr/>
                    <a:lstStyle/>
                    <a:p>
                      <a:pPr marL="0" lvl="0" indent="0" algn="ctr" rtl="0">
                        <a:lnSpc>
                          <a:spcPct val="115000"/>
                        </a:lnSpc>
                        <a:spcBef>
                          <a:spcPts val="0"/>
                        </a:spcBef>
                        <a:spcAft>
                          <a:spcPts val="0"/>
                        </a:spcAft>
                        <a:buNone/>
                      </a:pPr>
                      <a:r>
                        <a:rPr lang="en" sz="800"/>
                        <a:t>4 (2.3%)</a:t>
                      </a:r>
                      <a:endParaRPr sz="800"/>
                    </a:p>
                  </a:txBody>
                  <a:tcPr marL="133350" marR="133350" marT="133350" marB="133350"/>
                </a:tc>
                <a:tc>
                  <a:txBody>
                    <a:bodyPr/>
                    <a:lstStyle/>
                    <a:p>
                      <a:pPr marL="0" lvl="0" indent="0" algn="ctr" rtl="0">
                        <a:lnSpc>
                          <a:spcPct val="115000"/>
                        </a:lnSpc>
                        <a:spcBef>
                          <a:spcPts val="0"/>
                        </a:spcBef>
                        <a:spcAft>
                          <a:spcPts val="0"/>
                        </a:spcAft>
                        <a:buNone/>
                      </a:pPr>
                      <a:r>
                        <a:rPr lang="en" sz="800"/>
                        <a:t>3.70 (0.68 to 20.22)</a:t>
                      </a:r>
                      <a:endParaRPr sz="800"/>
                    </a:p>
                  </a:txBody>
                  <a:tcPr marL="133350" marR="133350" marT="133350" marB="133350"/>
                </a:tc>
                <a:extLst>
                  <a:ext uri="{0D108BD9-81ED-4DB2-BD59-A6C34878D82A}">
                    <a16:rowId xmlns:a16="http://schemas.microsoft.com/office/drawing/2014/main" val="10008"/>
                  </a:ext>
                </a:extLst>
              </a:tr>
              <a:tr h="397400">
                <a:tc>
                  <a:txBody>
                    <a:bodyPr/>
                    <a:lstStyle/>
                    <a:p>
                      <a:pPr marL="0" lvl="0" indent="0" algn="l" rtl="0">
                        <a:lnSpc>
                          <a:spcPct val="115000"/>
                        </a:lnSpc>
                        <a:spcBef>
                          <a:spcPts val="0"/>
                        </a:spcBef>
                        <a:spcAft>
                          <a:spcPts val="0"/>
                        </a:spcAft>
                        <a:buNone/>
                      </a:pPr>
                      <a:r>
                        <a:rPr lang="en" sz="800"/>
                        <a:t>Mean (SD) SEQ beliefs (n=167; 172)</a:t>
                      </a:r>
                      <a:endParaRPr sz="800"/>
                    </a:p>
                  </a:txBody>
                  <a:tcPr marL="133350" marR="133350" marT="133350" marB="133350"/>
                </a:tc>
                <a:tc>
                  <a:txBody>
                    <a:bodyPr/>
                    <a:lstStyle/>
                    <a:p>
                      <a:pPr marL="0" lvl="0" indent="0" algn="ctr" rtl="0">
                        <a:lnSpc>
                          <a:spcPct val="115000"/>
                        </a:lnSpc>
                        <a:spcBef>
                          <a:spcPts val="0"/>
                        </a:spcBef>
                        <a:spcAft>
                          <a:spcPts val="0"/>
                        </a:spcAft>
                        <a:buNone/>
                      </a:pPr>
                      <a:r>
                        <a:rPr lang="en" sz="800"/>
                        <a:t>53.7 (8.6)</a:t>
                      </a:r>
                      <a:endParaRPr sz="800"/>
                    </a:p>
                  </a:txBody>
                  <a:tcPr marL="133350" marR="133350" marT="133350" marB="133350"/>
                </a:tc>
                <a:tc>
                  <a:txBody>
                    <a:bodyPr/>
                    <a:lstStyle/>
                    <a:p>
                      <a:pPr marL="0" lvl="0" indent="0" algn="ctr" rtl="0">
                        <a:lnSpc>
                          <a:spcPct val="115000"/>
                        </a:lnSpc>
                        <a:spcBef>
                          <a:spcPts val="0"/>
                        </a:spcBef>
                        <a:spcAft>
                          <a:spcPts val="0"/>
                        </a:spcAft>
                        <a:buNone/>
                      </a:pPr>
                      <a:r>
                        <a:rPr lang="en" sz="800"/>
                        <a:t>53.5 (9.0)</a:t>
                      </a:r>
                      <a:endParaRPr sz="800"/>
                    </a:p>
                  </a:txBody>
                  <a:tcPr marL="133350" marR="133350" marT="133350" marB="133350"/>
                </a:tc>
                <a:tc>
                  <a:txBody>
                    <a:bodyPr/>
                    <a:lstStyle/>
                    <a:p>
                      <a:pPr marL="0" lvl="0" indent="0" algn="ctr" rtl="0">
                        <a:lnSpc>
                          <a:spcPct val="115000"/>
                        </a:lnSpc>
                        <a:spcBef>
                          <a:spcPts val="0"/>
                        </a:spcBef>
                        <a:spcAft>
                          <a:spcPts val="0"/>
                        </a:spcAft>
                        <a:buNone/>
                      </a:pPr>
                      <a:r>
                        <a:rPr lang="en" sz="800"/>
                        <a:t>−0.4 (−1.9 to 1.2)</a:t>
                      </a:r>
                      <a:endParaRPr sz="800"/>
                    </a:p>
                  </a:txBody>
                  <a:tcPr marL="133350" marR="133350" marT="133350" marB="133350"/>
                </a:tc>
                <a:extLst>
                  <a:ext uri="{0D108BD9-81ED-4DB2-BD59-A6C34878D82A}">
                    <a16:rowId xmlns:a16="http://schemas.microsoft.com/office/drawing/2014/main" val="10009"/>
                  </a:ext>
                </a:extLst>
              </a:tr>
              <a:tr h="397400">
                <a:tc>
                  <a:txBody>
                    <a:bodyPr/>
                    <a:lstStyle/>
                    <a:p>
                      <a:pPr marL="0" lvl="0" indent="0" algn="l" rtl="0">
                        <a:lnSpc>
                          <a:spcPct val="115000"/>
                        </a:lnSpc>
                        <a:spcBef>
                          <a:spcPts val="0"/>
                        </a:spcBef>
                        <a:spcAft>
                          <a:spcPts val="0"/>
                        </a:spcAft>
                        <a:buNone/>
                      </a:pPr>
                      <a:r>
                        <a:rPr lang="en" sz="800"/>
                        <a:t>Mean (SD) SEQ expectations (n=167; 172)</a:t>
                      </a:r>
                      <a:endParaRPr sz="800"/>
                    </a:p>
                  </a:txBody>
                  <a:tcPr marL="133350" marR="133350" marT="133350" marB="133350"/>
                </a:tc>
                <a:tc>
                  <a:txBody>
                    <a:bodyPr/>
                    <a:lstStyle/>
                    <a:p>
                      <a:pPr marL="0" lvl="0" indent="0" algn="ctr" rtl="0">
                        <a:lnSpc>
                          <a:spcPct val="115000"/>
                        </a:lnSpc>
                        <a:spcBef>
                          <a:spcPts val="0"/>
                        </a:spcBef>
                        <a:spcAft>
                          <a:spcPts val="0"/>
                        </a:spcAft>
                        <a:buNone/>
                      </a:pPr>
                      <a:r>
                        <a:rPr lang="en" sz="800"/>
                        <a:t>50.2 (10.3)</a:t>
                      </a:r>
                      <a:endParaRPr sz="800"/>
                    </a:p>
                  </a:txBody>
                  <a:tcPr marL="133350" marR="133350" marT="133350" marB="133350"/>
                </a:tc>
                <a:tc>
                  <a:txBody>
                    <a:bodyPr/>
                    <a:lstStyle/>
                    <a:p>
                      <a:pPr marL="0" lvl="0" indent="0" algn="ctr" rtl="0">
                        <a:lnSpc>
                          <a:spcPct val="115000"/>
                        </a:lnSpc>
                        <a:spcBef>
                          <a:spcPts val="0"/>
                        </a:spcBef>
                        <a:spcAft>
                          <a:spcPts val="0"/>
                        </a:spcAft>
                        <a:buNone/>
                      </a:pPr>
                      <a:r>
                        <a:rPr lang="en" sz="800"/>
                        <a:t>50.9 (9.9)</a:t>
                      </a:r>
                      <a:endParaRPr sz="800"/>
                    </a:p>
                  </a:txBody>
                  <a:tcPr marL="133350" marR="133350" marT="133350" marB="133350"/>
                </a:tc>
                <a:tc>
                  <a:txBody>
                    <a:bodyPr/>
                    <a:lstStyle/>
                    <a:p>
                      <a:pPr marL="0" lvl="0" indent="0" algn="ctr" rtl="0">
                        <a:lnSpc>
                          <a:spcPct val="115000"/>
                        </a:lnSpc>
                        <a:spcBef>
                          <a:spcPts val="0"/>
                        </a:spcBef>
                        <a:spcAft>
                          <a:spcPts val="0"/>
                        </a:spcAft>
                        <a:buNone/>
                      </a:pPr>
                      <a:r>
                        <a:rPr lang="en" sz="800"/>
                        <a:t>0.3 (−1.5 to 2.1)</a:t>
                      </a:r>
                      <a:endParaRPr sz="800"/>
                    </a:p>
                  </a:txBody>
                  <a:tcPr marL="133350" marR="133350" marT="133350" marB="133350"/>
                </a:tc>
                <a:extLst>
                  <a:ext uri="{0D108BD9-81ED-4DB2-BD59-A6C34878D82A}">
                    <a16:rowId xmlns:a16="http://schemas.microsoft.com/office/drawing/2014/main" val="10010"/>
                  </a:ext>
                </a:extLst>
              </a:tr>
              <a:tr h="397400">
                <a:tc>
                  <a:txBody>
                    <a:bodyPr/>
                    <a:lstStyle/>
                    <a:p>
                      <a:pPr marL="0" lvl="0" indent="0" algn="l" rtl="0">
                        <a:lnSpc>
                          <a:spcPct val="115000"/>
                        </a:lnSpc>
                        <a:spcBef>
                          <a:spcPts val="0"/>
                        </a:spcBef>
                        <a:spcAft>
                          <a:spcPts val="0"/>
                        </a:spcAft>
                        <a:buNone/>
                      </a:pPr>
                      <a:r>
                        <a:rPr lang="en" sz="800"/>
                        <a:t>Mean (SD) difference between SEQ expectations and beliefs</a:t>
                      </a:r>
                      <a:endParaRPr sz="800"/>
                    </a:p>
                  </a:txBody>
                  <a:tcPr marL="133350" marR="133350" marT="133350" marB="133350"/>
                </a:tc>
                <a:tc>
                  <a:txBody>
                    <a:bodyPr/>
                    <a:lstStyle/>
                    <a:p>
                      <a:pPr marL="0" lvl="0" indent="0" algn="ctr" rtl="0">
                        <a:lnSpc>
                          <a:spcPct val="115000"/>
                        </a:lnSpc>
                        <a:spcBef>
                          <a:spcPts val="0"/>
                        </a:spcBef>
                        <a:spcAft>
                          <a:spcPts val="0"/>
                        </a:spcAft>
                        <a:buNone/>
                      </a:pPr>
                      <a:r>
                        <a:rPr lang="en" sz="800"/>
                        <a:t>−3.5 (6.1)</a:t>
                      </a:r>
                      <a:endParaRPr sz="800"/>
                    </a:p>
                  </a:txBody>
                  <a:tcPr marL="133350" marR="133350" marT="133350" marB="133350"/>
                </a:tc>
                <a:tc>
                  <a:txBody>
                    <a:bodyPr/>
                    <a:lstStyle/>
                    <a:p>
                      <a:pPr marL="0" lvl="0" indent="0" algn="ctr" rtl="0">
                        <a:lnSpc>
                          <a:spcPct val="115000"/>
                        </a:lnSpc>
                        <a:spcBef>
                          <a:spcPts val="0"/>
                        </a:spcBef>
                        <a:spcAft>
                          <a:spcPts val="0"/>
                        </a:spcAft>
                        <a:buNone/>
                      </a:pPr>
                      <a:r>
                        <a:rPr lang="en" sz="800"/>
                        <a:t>−2.6 (4.7)</a:t>
                      </a:r>
                      <a:endParaRPr sz="800"/>
                    </a:p>
                  </a:txBody>
                  <a:tcPr marL="133350" marR="133350" marT="133350" marB="133350"/>
                </a:tc>
                <a:tc>
                  <a:txBody>
                    <a:bodyPr/>
                    <a:lstStyle/>
                    <a:p>
                      <a:pPr marL="0" lvl="0" indent="0" algn="ctr" rtl="0">
                        <a:lnSpc>
                          <a:spcPct val="115000"/>
                        </a:lnSpc>
                        <a:spcBef>
                          <a:spcPts val="0"/>
                        </a:spcBef>
                        <a:spcAft>
                          <a:spcPts val="0"/>
                        </a:spcAft>
                        <a:buNone/>
                      </a:pPr>
                      <a:r>
                        <a:rPr lang="en" sz="800"/>
                        <a:t>0.8 (−0.2 to 1.8)</a:t>
                      </a:r>
                      <a:endParaRPr sz="800"/>
                    </a:p>
                  </a:txBody>
                  <a:tcPr marL="133350" marR="133350" marT="133350" marB="133350"/>
                </a:tc>
                <a:extLst>
                  <a:ext uri="{0D108BD9-81ED-4DB2-BD59-A6C34878D82A}">
                    <a16:rowId xmlns:a16="http://schemas.microsoft.com/office/drawing/2014/main" val="1001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Relevant Disclosure and Disclaimer</a:t>
            </a:r>
            <a:endParaRPr/>
          </a:p>
        </p:txBody>
      </p:sp>
      <p:sp>
        <p:nvSpPr>
          <p:cNvPr id="73" name="Google Shape;73;p1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There are no relevant financial or non-financial relationships to disclose</a:t>
            </a:r>
            <a:endParaRPr/>
          </a:p>
          <a:p>
            <a:pPr marL="457200" lvl="0" indent="-342900" algn="l" rtl="0">
              <a:spcBef>
                <a:spcPts val="0"/>
              </a:spcBef>
              <a:spcAft>
                <a:spcPts val="0"/>
              </a:spcAft>
              <a:buSzPts val="1800"/>
              <a:buChar char="-"/>
            </a:pPr>
            <a:r>
              <a:rPr lang="en"/>
              <a:t>This presentation is not an ASHA approved CE course.</a:t>
            </a:r>
            <a:endParaRPr/>
          </a:p>
          <a:p>
            <a:pPr marL="457200" lvl="0" indent="-342900" algn="l" rtl="0">
              <a:spcBef>
                <a:spcPts val="0"/>
              </a:spcBef>
              <a:spcAft>
                <a:spcPts val="0"/>
              </a:spcAft>
              <a:buSzPts val="1800"/>
              <a:buChar char="-"/>
            </a:pPr>
            <a:r>
              <a:rPr lang="en"/>
              <a:t>You may submit your participation in this presentation to ASHA for professional development credit under the category of state association workshops.</a:t>
            </a:r>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2"/>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a:t>Cultural Competency</a:t>
            </a:r>
            <a:endParaRPr/>
          </a:p>
        </p:txBody>
      </p:sp>
      <p:sp>
        <p:nvSpPr>
          <p:cNvPr id="186" name="Google Shape;186;p32"/>
          <p:cNvSpPr txBox="1"/>
          <p:nvPr/>
        </p:nvSpPr>
        <p:spPr>
          <a:xfrm>
            <a:off x="0" y="2571750"/>
            <a:ext cx="9144000" cy="2571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endParaRPr sz="1350">
              <a:solidFill>
                <a:srgbClr val="FFFFFF"/>
              </a:solidFill>
              <a:latin typeface="Georgia"/>
              <a:ea typeface="Georgia"/>
              <a:cs typeface="Georgia"/>
              <a:sym typeface="Georgia"/>
            </a:endParaRPr>
          </a:p>
          <a:p>
            <a:pPr marL="0" lvl="0" indent="0" algn="ctr" rtl="0">
              <a:lnSpc>
                <a:spcPct val="115000"/>
              </a:lnSpc>
              <a:spcBef>
                <a:spcPts val="2000"/>
              </a:spcBef>
              <a:spcAft>
                <a:spcPts val="0"/>
              </a:spcAft>
              <a:buNone/>
            </a:pPr>
            <a:r>
              <a:rPr lang="en" sz="1350">
                <a:solidFill>
                  <a:srgbClr val="FFFFFF"/>
                </a:solidFill>
                <a:latin typeface="Georgia"/>
                <a:ea typeface="Georgia"/>
                <a:cs typeface="Georgia"/>
                <a:sym typeface="Georgia"/>
              </a:rPr>
              <a:t>Betancourt, et al.,  (2003) defines cultural competence from a healthcare context as:</a:t>
            </a:r>
            <a:endParaRPr sz="1350">
              <a:solidFill>
                <a:srgbClr val="FFFFFF"/>
              </a:solidFill>
              <a:latin typeface="Georgia"/>
              <a:ea typeface="Georgia"/>
              <a:cs typeface="Georgia"/>
              <a:sym typeface="Georgia"/>
            </a:endParaRPr>
          </a:p>
          <a:p>
            <a:pPr marL="0" lvl="0" indent="0" algn="ctr" rtl="0">
              <a:lnSpc>
                <a:spcPct val="115000"/>
              </a:lnSpc>
              <a:spcBef>
                <a:spcPts val="2000"/>
              </a:spcBef>
              <a:spcAft>
                <a:spcPts val="2000"/>
              </a:spcAft>
              <a:buNone/>
            </a:pPr>
            <a:r>
              <a:rPr lang="en" sz="1350">
                <a:solidFill>
                  <a:srgbClr val="FFFFFF"/>
                </a:solidFill>
                <a:latin typeface="Georgia"/>
                <a:ea typeface="Georgia"/>
                <a:cs typeface="Georgia"/>
                <a:sym typeface="Georgia"/>
              </a:rPr>
              <a:t>"… understanding the importance of social and cultural influences on patients’ health beliefs and behaviors; considering how these factors interact at multiple levels of the health care delivery system; and, finally, devising interventions that take these issues into account to assure quality health care delivery to diverse patient populations" (p.293).</a:t>
            </a:r>
            <a:endParaRPr sz="1350">
              <a:solidFill>
                <a:srgbClr val="FFFFFF"/>
              </a:solidFill>
              <a:latin typeface="Georgia"/>
              <a:ea typeface="Georgia"/>
              <a:cs typeface="Georgia"/>
              <a:sym typeface="Georgi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txBox="1"/>
          <p:nvPr/>
        </p:nvSpPr>
        <p:spPr>
          <a:xfrm>
            <a:off x="892050" y="3823175"/>
            <a:ext cx="7359900" cy="127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chemeClr val="accent1"/>
                </a:solidFill>
                <a:highlight>
                  <a:srgbClr val="FFFFFF"/>
                </a:highlight>
                <a:latin typeface="Open Sans"/>
                <a:ea typeface="Open Sans"/>
                <a:cs typeface="Open Sans"/>
                <a:sym typeface="Open Sans"/>
              </a:rPr>
              <a:t>Hallito, chinchoma?</a:t>
            </a:r>
            <a:endParaRPr sz="3600">
              <a:solidFill>
                <a:schemeClr val="accent1"/>
              </a:solidFill>
              <a:latin typeface="Open Sans"/>
              <a:ea typeface="Open Sans"/>
              <a:cs typeface="Open Sans"/>
              <a:sym typeface="Open Sans"/>
            </a:endParaRPr>
          </a:p>
        </p:txBody>
      </p:sp>
      <p:pic>
        <p:nvPicPr>
          <p:cNvPr id="192" name="Google Shape;192;p33" descr="Image may contain: Shannon Carter, smiling, standing and christmas tree"/>
          <p:cNvPicPr preferRelativeResize="0"/>
          <p:nvPr/>
        </p:nvPicPr>
        <p:blipFill>
          <a:blip r:embed="rId3">
            <a:alphaModFix/>
          </a:blip>
          <a:stretch>
            <a:fillRect/>
          </a:stretch>
        </p:blipFill>
        <p:spPr>
          <a:xfrm>
            <a:off x="1049925" y="243925"/>
            <a:ext cx="3457274" cy="3457274"/>
          </a:xfrm>
          <a:prstGeom prst="rect">
            <a:avLst/>
          </a:prstGeom>
          <a:noFill/>
          <a:ln>
            <a:noFill/>
          </a:ln>
        </p:spPr>
      </p:pic>
      <p:pic>
        <p:nvPicPr>
          <p:cNvPr id="193" name="Google Shape;193;p33" descr="Image may contain: 3 people, grass, outdoor and nature"/>
          <p:cNvPicPr preferRelativeResize="0"/>
          <p:nvPr/>
        </p:nvPicPr>
        <p:blipFill>
          <a:blip r:embed="rId4">
            <a:alphaModFix/>
          </a:blip>
          <a:stretch>
            <a:fillRect/>
          </a:stretch>
        </p:blipFill>
        <p:spPr>
          <a:xfrm>
            <a:off x="5037450" y="243925"/>
            <a:ext cx="3457274" cy="34572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4"/>
          <p:cNvSpPr txBox="1">
            <a:spLocks noGrp="1"/>
          </p:cNvSpPr>
          <p:nvPr>
            <p:ph type="title"/>
          </p:nvPr>
        </p:nvSpPr>
        <p:spPr>
          <a:xfrm>
            <a:off x="311700" y="445025"/>
            <a:ext cx="8520600" cy="1684500"/>
          </a:xfrm>
          <a:prstGeom prst="rect">
            <a:avLst/>
          </a:prstGeom>
        </p:spPr>
        <p:txBody>
          <a:bodyPr spcFirstLastPara="1" wrap="square" lIns="91425" tIns="91425" rIns="91425" bIns="91425" anchor="t" anchorCtr="0">
            <a:noAutofit/>
          </a:bodyPr>
          <a:lstStyle/>
          <a:p>
            <a:pPr marL="0" lvl="0" indent="0" algn="l" rtl="0">
              <a:lnSpc>
                <a:spcPct val="140000"/>
              </a:lnSpc>
              <a:spcBef>
                <a:spcPts val="0"/>
              </a:spcBef>
              <a:spcAft>
                <a:spcPts val="0"/>
              </a:spcAft>
              <a:buNone/>
            </a:pPr>
            <a:r>
              <a:rPr lang="en" sz="2300">
                <a:solidFill>
                  <a:srgbClr val="1B3051"/>
                </a:solidFill>
                <a:highlight>
                  <a:srgbClr val="FFFFFF"/>
                </a:highlight>
                <a:latin typeface="Trebuchet MS"/>
                <a:ea typeface="Trebuchet MS"/>
                <a:cs typeface="Trebuchet MS"/>
                <a:sym typeface="Trebuchet MS"/>
              </a:rPr>
              <a:t>Barriers and facilitators to cultural competence in rehabilitation services: a scoping review </a:t>
            </a:r>
            <a:endParaRPr sz="2300">
              <a:solidFill>
                <a:srgbClr val="1B3051"/>
              </a:solidFill>
              <a:highlight>
                <a:srgbClr val="FFFFFF"/>
              </a:highlight>
              <a:latin typeface="Trebuchet MS"/>
              <a:ea typeface="Trebuchet MS"/>
              <a:cs typeface="Trebuchet MS"/>
              <a:sym typeface="Trebuchet MS"/>
            </a:endParaRPr>
          </a:p>
          <a:p>
            <a:pPr marL="0" lvl="0" indent="0" algn="l" rtl="0">
              <a:lnSpc>
                <a:spcPct val="140000"/>
              </a:lnSpc>
              <a:spcBef>
                <a:spcPts val="1200"/>
              </a:spcBef>
              <a:spcAft>
                <a:spcPts val="0"/>
              </a:spcAft>
              <a:buNone/>
            </a:pPr>
            <a:r>
              <a:rPr lang="en" sz="2300" b="0">
                <a:solidFill>
                  <a:srgbClr val="1B3051"/>
                </a:solidFill>
                <a:highlight>
                  <a:srgbClr val="FFFFFF"/>
                </a:highlight>
                <a:latin typeface="Trebuchet MS"/>
                <a:ea typeface="Trebuchet MS"/>
                <a:cs typeface="Trebuchet MS"/>
                <a:sym typeface="Trebuchet MS"/>
              </a:rPr>
              <a:t>Grandpierre, et al., 2018</a:t>
            </a:r>
            <a:endParaRPr sz="2300" b="0">
              <a:solidFill>
                <a:srgbClr val="1B3051"/>
              </a:solidFill>
              <a:highlight>
                <a:srgbClr val="FFFFFF"/>
              </a:highlight>
              <a:latin typeface="Trebuchet MS"/>
              <a:ea typeface="Trebuchet MS"/>
              <a:cs typeface="Trebuchet MS"/>
              <a:sym typeface="Trebuchet MS"/>
            </a:endParaRPr>
          </a:p>
          <a:p>
            <a:pPr marL="0" lvl="0" indent="0" algn="l" rtl="0">
              <a:spcBef>
                <a:spcPts val="1200"/>
              </a:spcBef>
              <a:spcAft>
                <a:spcPts val="0"/>
              </a:spcAft>
              <a:buNone/>
            </a:pPr>
            <a:endParaRPr/>
          </a:p>
        </p:txBody>
      </p:sp>
      <p:sp>
        <p:nvSpPr>
          <p:cNvPr id="199" name="Google Shape;199;p34"/>
          <p:cNvSpPr txBox="1">
            <a:spLocks noGrp="1"/>
          </p:cNvSpPr>
          <p:nvPr>
            <p:ph type="body" idx="1"/>
          </p:nvPr>
        </p:nvSpPr>
        <p:spPr>
          <a:xfrm>
            <a:off x="311700" y="2359475"/>
            <a:ext cx="8520600" cy="243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rgbClr val="333333"/>
                </a:solidFill>
                <a:highlight>
                  <a:srgbClr val="FFFFFF"/>
                </a:highlight>
              </a:rPr>
              <a:t>Field					# of health care practitioners			# of patients/caregivers</a:t>
            </a:r>
            <a:endParaRPr sz="1400" b="1">
              <a:solidFill>
                <a:srgbClr val="333333"/>
              </a:solidFill>
              <a:highlight>
                <a:srgbClr val="FFFFFF"/>
              </a:highlight>
            </a:endParaRPr>
          </a:p>
          <a:p>
            <a:pPr marL="0" lvl="0" indent="0" algn="l" rtl="0">
              <a:spcBef>
                <a:spcPts val="0"/>
              </a:spcBef>
              <a:spcAft>
                <a:spcPts val="0"/>
              </a:spcAft>
              <a:buNone/>
            </a:pPr>
            <a:r>
              <a:rPr lang="en" sz="1400">
                <a:solidFill>
                  <a:srgbClr val="333333"/>
                </a:solidFill>
                <a:highlight>
                  <a:srgbClr val="FFFFFF"/>
                </a:highlight>
              </a:rPr>
              <a:t>Occupational therapy				343						28</a:t>
            </a:r>
            <a:endParaRPr sz="1400">
              <a:solidFill>
                <a:srgbClr val="333333"/>
              </a:solidFill>
              <a:highlight>
                <a:srgbClr val="FFFFFF"/>
              </a:highlight>
            </a:endParaRPr>
          </a:p>
          <a:p>
            <a:pPr marL="0" lvl="0" indent="0" algn="l" rtl="0">
              <a:spcBef>
                <a:spcPts val="0"/>
              </a:spcBef>
              <a:spcAft>
                <a:spcPts val="0"/>
              </a:spcAft>
              <a:buNone/>
            </a:pPr>
            <a:endParaRPr sz="1400">
              <a:solidFill>
                <a:srgbClr val="333333"/>
              </a:solidFill>
              <a:highlight>
                <a:srgbClr val="FFFFFF"/>
              </a:highlight>
            </a:endParaRPr>
          </a:p>
          <a:p>
            <a:pPr marL="0" lvl="0" indent="0" algn="l" rtl="0">
              <a:spcBef>
                <a:spcPts val="0"/>
              </a:spcBef>
              <a:spcAft>
                <a:spcPts val="0"/>
              </a:spcAft>
              <a:buNone/>
            </a:pPr>
            <a:r>
              <a:rPr lang="en" sz="1400">
                <a:solidFill>
                  <a:srgbClr val="333333"/>
                </a:solidFill>
                <a:highlight>
                  <a:srgbClr val="FFFFFF"/>
                </a:highlight>
              </a:rPr>
              <a:t>Audiology						103						N/A</a:t>
            </a:r>
            <a:endParaRPr sz="1400">
              <a:solidFill>
                <a:srgbClr val="333333"/>
              </a:solidFill>
              <a:highlight>
                <a:srgbClr val="FFFFFF"/>
              </a:highlight>
            </a:endParaRPr>
          </a:p>
          <a:p>
            <a:pPr marL="0" lvl="0" indent="0" algn="l" rtl="0">
              <a:spcBef>
                <a:spcPts val="0"/>
              </a:spcBef>
              <a:spcAft>
                <a:spcPts val="0"/>
              </a:spcAft>
              <a:buNone/>
            </a:pPr>
            <a:endParaRPr sz="1400">
              <a:solidFill>
                <a:srgbClr val="333333"/>
              </a:solidFill>
              <a:highlight>
                <a:srgbClr val="FFFFFF"/>
              </a:highlight>
            </a:endParaRPr>
          </a:p>
          <a:p>
            <a:pPr marL="0" lvl="0" indent="0" algn="l" rtl="0">
              <a:spcBef>
                <a:spcPts val="0"/>
              </a:spcBef>
              <a:spcAft>
                <a:spcPts val="0"/>
              </a:spcAft>
              <a:buNone/>
            </a:pPr>
            <a:r>
              <a:rPr lang="en" sz="1400">
                <a:solidFill>
                  <a:srgbClr val="333333"/>
                </a:solidFill>
                <a:highlight>
                  <a:srgbClr val="FFFFFF"/>
                </a:highlight>
              </a:rPr>
              <a:t>Speech language pathology			3348						14</a:t>
            </a:r>
            <a:endParaRPr sz="1400">
              <a:solidFill>
                <a:srgbClr val="333333"/>
              </a:solidFill>
              <a:highlight>
                <a:srgbClr val="FFFFFF"/>
              </a:highlight>
            </a:endParaRPr>
          </a:p>
          <a:p>
            <a:pPr marL="0" lvl="0" indent="0" algn="l" rtl="0">
              <a:spcBef>
                <a:spcPts val="0"/>
              </a:spcBef>
              <a:spcAft>
                <a:spcPts val="0"/>
              </a:spcAft>
              <a:buNone/>
            </a:pPr>
            <a:endParaRPr sz="1400">
              <a:solidFill>
                <a:srgbClr val="333333"/>
              </a:solidFill>
              <a:highlight>
                <a:srgbClr val="FFFFFF"/>
              </a:highlight>
            </a:endParaRPr>
          </a:p>
          <a:p>
            <a:pPr marL="0" lvl="0" indent="0" algn="l" rtl="0">
              <a:spcBef>
                <a:spcPts val="0"/>
              </a:spcBef>
              <a:spcAft>
                <a:spcPts val="0"/>
              </a:spcAft>
              <a:buNone/>
            </a:pPr>
            <a:r>
              <a:rPr lang="en" sz="1400">
                <a:solidFill>
                  <a:srgbClr val="333333"/>
                </a:solidFill>
                <a:highlight>
                  <a:srgbClr val="FFFFFF"/>
                </a:highlight>
              </a:rPr>
              <a:t>Physiotherapy					127						6</a:t>
            </a:r>
            <a:endParaRPr sz="1400">
              <a:solidFill>
                <a:srgbClr val="333333"/>
              </a:solidFill>
              <a:highlight>
                <a:srgbClr val="FFFFFF"/>
              </a:highlight>
            </a:endParaRPr>
          </a:p>
          <a:p>
            <a:pPr marL="0" lvl="0" indent="0" algn="l" rtl="0">
              <a:spcBef>
                <a:spcPts val="0"/>
              </a:spcBef>
              <a:spcAft>
                <a:spcPts val="1600"/>
              </a:spcAft>
              <a:buNone/>
            </a:pPr>
            <a:endParaRPr sz="3600" b="1">
              <a:solidFill>
                <a:schemeClr val="accent1"/>
              </a:solidFill>
              <a:latin typeface="PT Sans Narrow"/>
              <a:ea typeface="PT Sans Narrow"/>
              <a:cs typeface="PT Sans Narrow"/>
              <a:sym typeface="PT Sans Narrow"/>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Barriers Occur on Both Sides of Service</a:t>
            </a:r>
            <a:endParaRPr/>
          </a:p>
          <a:p>
            <a:pPr marL="0" lvl="0" indent="0" algn="ctr" rtl="0">
              <a:lnSpc>
                <a:spcPct val="140000"/>
              </a:lnSpc>
              <a:spcBef>
                <a:spcPts val="0"/>
              </a:spcBef>
              <a:spcAft>
                <a:spcPts val="1200"/>
              </a:spcAft>
              <a:buNone/>
            </a:pPr>
            <a:r>
              <a:rPr lang="en" sz="2300" b="0">
                <a:solidFill>
                  <a:srgbClr val="1B3051"/>
                </a:solidFill>
                <a:highlight>
                  <a:srgbClr val="FFFFFF"/>
                </a:highlight>
                <a:latin typeface="Trebuchet MS"/>
                <a:ea typeface="Trebuchet MS"/>
                <a:cs typeface="Trebuchet MS"/>
                <a:sym typeface="Trebuchet MS"/>
              </a:rPr>
              <a:t>Grandpierre, et al., 2018</a:t>
            </a:r>
            <a:endParaRPr/>
          </a:p>
        </p:txBody>
      </p:sp>
      <p:sp>
        <p:nvSpPr>
          <p:cNvPr id="205" name="Google Shape;205;p35"/>
          <p:cNvSpPr txBox="1">
            <a:spLocks noGrp="1"/>
          </p:cNvSpPr>
          <p:nvPr>
            <p:ph type="body" idx="1"/>
          </p:nvPr>
        </p:nvSpPr>
        <p:spPr>
          <a:xfrm>
            <a:off x="311700" y="1742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Patient Identified Barriers-</a:t>
            </a:r>
            <a:endParaRPr/>
          </a:p>
          <a:p>
            <a:pPr marL="0" lvl="0" indent="0" algn="l" rtl="0">
              <a:spcBef>
                <a:spcPts val="1600"/>
              </a:spcBef>
              <a:spcAft>
                <a:spcPts val="0"/>
              </a:spcAft>
              <a:buNone/>
            </a:pPr>
            <a:endParaRPr/>
          </a:p>
          <a:p>
            <a:pPr marL="0" lvl="0" indent="0" algn="l" rtl="0">
              <a:spcBef>
                <a:spcPts val="1600"/>
              </a:spcBef>
              <a:spcAft>
                <a:spcPts val="0"/>
              </a:spcAft>
              <a:buNone/>
            </a:pPr>
            <a:r>
              <a:rPr lang="en"/>
              <a:t>Independence</a:t>
            </a:r>
            <a:endParaRPr/>
          </a:p>
          <a:p>
            <a:pPr marL="0" lvl="0" indent="0" algn="l" rtl="0">
              <a:spcBef>
                <a:spcPts val="1600"/>
              </a:spcBef>
              <a:spcAft>
                <a:spcPts val="0"/>
              </a:spcAft>
              <a:buNone/>
            </a:pPr>
            <a:r>
              <a:rPr lang="en"/>
              <a:t>Gender Roles</a:t>
            </a:r>
            <a:endParaRPr/>
          </a:p>
          <a:p>
            <a:pPr marL="0" lvl="0" indent="0" algn="l" rtl="0">
              <a:spcBef>
                <a:spcPts val="1600"/>
              </a:spcBef>
              <a:spcAft>
                <a:spcPts val="0"/>
              </a:spcAft>
              <a:buNone/>
            </a:pPr>
            <a:r>
              <a:rPr lang="en"/>
              <a:t>Decision Making</a:t>
            </a:r>
            <a:endParaRPr/>
          </a:p>
          <a:p>
            <a:pPr marL="0" lvl="0" indent="0" algn="l" rtl="0">
              <a:spcBef>
                <a:spcPts val="1600"/>
              </a:spcBef>
              <a:spcAft>
                <a:spcPts val="1600"/>
              </a:spcAft>
              <a:buNone/>
            </a:pPr>
            <a:r>
              <a:rPr lang="en"/>
              <a:t>Language with written resources</a:t>
            </a:r>
            <a:endParaRPr/>
          </a:p>
        </p:txBody>
      </p:sp>
      <p:sp>
        <p:nvSpPr>
          <p:cNvPr id="206" name="Google Shape;206;p35"/>
          <p:cNvSpPr txBox="1">
            <a:spLocks noGrp="1"/>
          </p:cNvSpPr>
          <p:nvPr>
            <p:ph type="body" idx="2"/>
          </p:nvPr>
        </p:nvSpPr>
        <p:spPr>
          <a:xfrm>
            <a:off x="4832400" y="1742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Healthcare Identified Barriers-</a:t>
            </a:r>
            <a:endParaRPr/>
          </a:p>
          <a:p>
            <a:pPr marL="0" lvl="0" indent="0" algn="l" rtl="0">
              <a:spcBef>
                <a:spcPts val="1600"/>
              </a:spcBef>
              <a:spcAft>
                <a:spcPts val="0"/>
              </a:spcAft>
              <a:buNone/>
            </a:pPr>
            <a:endParaRPr/>
          </a:p>
          <a:p>
            <a:pPr marL="0" lvl="0" indent="0" algn="l" rtl="0">
              <a:spcBef>
                <a:spcPts val="1600"/>
              </a:spcBef>
              <a:spcAft>
                <a:spcPts val="0"/>
              </a:spcAft>
              <a:buNone/>
            </a:pPr>
            <a:r>
              <a:rPr lang="en"/>
              <a:t>Language</a:t>
            </a:r>
            <a:endParaRPr/>
          </a:p>
          <a:p>
            <a:pPr marL="0" lvl="0" indent="0" algn="l" rtl="0">
              <a:spcBef>
                <a:spcPts val="1600"/>
              </a:spcBef>
              <a:spcAft>
                <a:spcPts val="0"/>
              </a:spcAft>
              <a:buNone/>
            </a:pPr>
            <a:r>
              <a:rPr lang="en"/>
              <a:t>Cultural Awareness</a:t>
            </a:r>
            <a:endParaRPr/>
          </a:p>
          <a:p>
            <a:pPr marL="0" lvl="0" indent="0" algn="l" rtl="0">
              <a:spcBef>
                <a:spcPts val="1600"/>
              </a:spcBef>
              <a:spcAft>
                <a:spcPts val="1600"/>
              </a:spcAft>
              <a:buNone/>
            </a:pPr>
            <a:r>
              <a:rPr lang="en"/>
              <a:t>Access to Resources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graphicFrame>
        <p:nvGraphicFramePr>
          <p:cNvPr id="211" name="Google Shape;211;p36"/>
          <p:cNvGraphicFramePr/>
          <p:nvPr/>
        </p:nvGraphicFramePr>
        <p:xfrm>
          <a:off x="108575" y="128125"/>
          <a:ext cx="3000000" cy="3000000"/>
        </p:xfrm>
        <a:graphic>
          <a:graphicData uri="http://schemas.openxmlformats.org/drawingml/2006/table">
            <a:tbl>
              <a:tblPr>
                <a:solidFill>
                  <a:srgbClr val="FFFFFF"/>
                </a:solidFill>
                <a:tableStyleId>{1D1C447F-85A7-427B-AB73-7CDB06366386}</a:tableStyleId>
              </a:tblPr>
              <a:tblGrid>
                <a:gridCol w="3454150">
                  <a:extLst>
                    <a:ext uri="{9D8B030D-6E8A-4147-A177-3AD203B41FA5}">
                      <a16:colId xmlns:a16="http://schemas.microsoft.com/office/drawing/2014/main" val="20000"/>
                    </a:ext>
                  </a:extLst>
                </a:gridCol>
                <a:gridCol w="5581275">
                  <a:extLst>
                    <a:ext uri="{9D8B030D-6E8A-4147-A177-3AD203B41FA5}">
                      <a16:colId xmlns:a16="http://schemas.microsoft.com/office/drawing/2014/main" val="20001"/>
                    </a:ext>
                  </a:extLst>
                </a:gridCol>
              </a:tblGrid>
              <a:tr h="570775">
                <a:tc>
                  <a:txBody>
                    <a:bodyPr/>
                    <a:lstStyle/>
                    <a:p>
                      <a:pPr marL="0" lvl="0" indent="0" algn="l" rtl="0">
                        <a:lnSpc>
                          <a:spcPct val="115000"/>
                        </a:lnSpc>
                        <a:spcBef>
                          <a:spcPts val="0"/>
                        </a:spcBef>
                        <a:spcAft>
                          <a:spcPts val="0"/>
                        </a:spcAft>
                        <a:buNone/>
                      </a:pPr>
                      <a:r>
                        <a:rPr lang="en" sz="1100" b="1">
                          <a:solidFill>
                            <a:srgbClr val="333333"/>
                          </a:solidFill>
                          <a:highlight>
                            <a:srgbClr val="FFFFFF"/>
                          </a:highlight>
                          <a:latin typeface="Roboto"/>
                          <a:ea typeface="Roboto"/>
                          <a:cs typeface="Roboto"/>
                          <a:sym typeface="Roboto"/>
                        </a:rPr>
                        <a:t>Primary facilitators to culturally competent care</a:t>
                      </a:r>
                      <a:endParaRPr sz="1100" b="1">
                        <a:solidFill>
                          <a:srgbClr val="333333"/>
                        </a:solidFill>
                        <a:highlight>
                          <a:srgbClr val="FFFFFF"/>
                        </a:highlight>
                        <a:latin typeface="Roboto"/>
                        <a:ea typeface="Roboto"/>
                        <a:cs typeface="Roboto"/>
                        <a:sym typeface="Roboto"/>
                      </a:endParaRPr>
                    </a:p>
                  </a:txBody>
                  <a:tcPr marL="57150" marR="57150" marT="57150" marB="57150">
                    <a:lnL w="9525" cap="flat" cmpd="sng">
                      <a:solidFill>
                        <a:srgbClr val="A6A6A6"/>
                      </a:solidFill>
                      <a:prstDash val="solid"/>
                      <a:round/>
                      <a:headEnd type="none" w="sm" len="sm"/>
                      <a:tailEnd type="none" w="sm" len="sm"/>
                    </a:lnL>
                    <a:lnR w="9525" cap="flat" cmpd="sng">
                      <a:solidFill>
                        <a:srgbClr val="D5D5D5"/>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E6E6E6"/>
                    </a:solidFill>
                  </a:tcPr>
                </a:tc>
                <a:tc>
                  <a:txBody>
                    <a:bodyPr/>
                    <a:lstStyle/>
                    <a:p>
                      <a:pPr marL="0" lvl="0" indent="0" algn="l" rtl="0">
                        <a:lnSpc>
                          <a:spcPct val="115000"/>
                        </a:lnSpc>
                        <a:spcBef>
                          <a:spcPts val="0"/>
                        </a:spcBef>
                        <a:spcAft>
                          <a:spcPts val="0"/>
                        </a:spcAft>
                        <a:buNone/>
                      </a:pPr>
                      <a:r>
                        <a:rPr lang="en" sz="1100" b="1">
                          <a:solidFill>
                            <a:srgbClr val="333333"/>
                          </a:solidFill>
                          <a:highlight>
                            <a:srgbClr val="FFFFFF"/>
                          </a:highlight>
                          <a:latin typeface="Roboto"/>
                          <a:ea typeface="Roboto"/>
                          <a:cs typeface="Roboto"/>
                          <a:sym typeface="Roboto"/>
                        </a:rPr>
                        <a:t>Impact on health care service delivery/reception</a:t>
                      </a:r>
                      <a:endParaRPr sz="1100" b="1">
                        <a:solidFill>
                          <a:srgbClr val="333333"/>
                        </a:solidFill>
                        <a:highlight>
                          <a:srgbClr val="FFFFFF"/>
                        </a:highlight>
                        <a:latin typeface="Roboto"/>
                        <a:ea typeface="Roboto"/>
                        <a:cs typeface="Roboto"/>
                        <a:sym typeface="Roboto"/>
                      </a:endParaRPr>
                    </a:p>
                  </a:txBody>
                  <a:tcPr marL="57150" marR="57150" marT="57150" marB="57150">
                    <a:lnL w="9525" cap="flat" cmpd="sng">
                      <a:solidFill>
                        <a:srgbClr val="D5D5D5"/>
                      </a:solidFill>
                      <a:prstDash val="solid"/>
                      <a:round/>
                      <a:headEnd type="none" w="sm" len="sm"/>
                      <a:tailEnd type="none" w="sm" len="sm"/>
                    </a:lnL>
                    <a:lnR w="9525" cap="flat" cmpd="sng">
                      <a:solidFill>
                        <a:srgbClr val="D5D5D5"/>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rgbClr val="E6E6E6"/>
                    </a:solidFill>
                  </a:tcPr>
                </a:tc>
                <a:extLst>
                  <a:ext uri="{0D108BD9-81ED-4DB2-BD59-A6C34878D82A}">
                    <a16:rowId xmlns:a16="http://schemas.microsoft.com/office/drawing/2014/main" val="10000"/>
                  </a:ext>
                </a:extLst>
              </a:tr>
              <a:tr h="1009825">
                <a:tc>
                  <a:txBody>
                    <a:bodyPr/>
                    <a:lstStyle/>
                    <a:p>
                      <a:pPr marL="0" lvl="0" indent="0" algn="l" rtl="0">
                        <a:lnSpc>
                          <a:spcPct val="115000"/>
                        </a:lnSpc>
                        <a:spcBef>
                          <a:spcPts val="0"/>
                        </a:spcBef>
                        <a:spcAft>
                          <a:spcPts val="0"/>
                        </a:spcAft>
                        <a:buNone/>
                      </a:pPr>
                      <a:r>
                        <a:rPr lang="en" sz="1100">
                          <a:solidFill>
                            <a:srgbClr val="333333"/>
                          </a:solidFill>
                          <a:highlight>
                            <a:srgbClr val="FFFFFF"/>
                          </a:highlight>
                          <a:latin typeface="Roboto"/>
                          <a:ea typeface="Roboto"/>
                          <a:cs typeface="Roboto"/>
                          <a:sym typeface="Roboto"/>
                        </a:rPr>
                        <a:t>Cultural awareness amongst practitioners</a:t>
                      </a:r>
                      <a:endParaRPr sz="1100">
                        <a:solidFill>
                          <a:srgbClr val="333333"/>
                        </a:solidFill>
                        <a:highlight>
                          <a:srgbClr val="FFFFFF"/>
                        </a:highlight>
                        <a:latin typeface="Roboto"/>
                        <a:ea typeface="Roboto"/>
                        <a:cs typeface="Roboto"/>
                        <a:sym typeface="Roboto"/>
                      </a:endParaRPr>
                    </a:p>
                  </a:txBody>
                  <a:tcPr marL="57150" marR="57150" marT="57150" marB="57150">
                    <a:lnL w="9525" cap="flat" cmpd="sng">
                      <a:solidFill>
                        <a:srgbClr val="A6A6A6"/>
                      </a:solidFill>
                      <a:prstDash val="solid"/>
                      <a:round/>
                      <a:headEnd type="none" w="sm" len="sm"/>
                      <a:tailEnd type="none" w="sm" len="sm"/>
                    </a:lnL>
                    <a:lnR w="9525" cap="flat" cmpd="sng">
                      <a:solidFill>
                        <a:srgbClr val="D5D5D5"/>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solidFill>
                            <a:srgbClr val="333333"/>
                          </a:solidFill>
                          <a:highlight>
                            <a:srgbClr val="FFFFFF"/>
                          </a:highlight>
                          <a:latin typeface="Roboto"/>
                          <a:ea typeface="Roboto"/>
                          <a:cs typeface="Roboto"/>
                          <a:sym typeface="Roboto"/>
                        </a:rPr>
                        <a:t>• Helped establish rapport</a:t>
                      </a:r>
                      <a:endParaRPr sz="1100">
                        <a:solidFill>
                          <a:srgbClr val="333333"/>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 sz="1100">
                          <a:solidFill>
                            <a:srgbClr val="333333"/>
                          </a:solidFill>
                          <a:highlight>
                            <a:srgbClr val="FFFFFF"/>
                          </a:highlight>
                          <a:latin typeface="Roboto"/>
                          <a:ea typeface="Roboto"/>
                          <a:cs typeface="Roboto"/>
                          <a:sym typeface="Roboto"/>
                        </a:rPr>
                        <a:t>• Helped with provision of appropriate care/therapy</a:t>
                      </a:r>
                      <a:endParaRPr sz="1100">
                        <a:solidFill>
                          <a:srgbClr val="333333"/>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 sz="1100">
                          <a:solidFill>
                            <a:srgbClr val="333333"/>
                          </a:solidFill>
                          <a:highlight>
                            <a:srgbClr val="FFFFFF"/>
                          </a:highlight>
                          <a:latin typeface="Roboto"/>
                          <a:ea typeface="Roboto"/>
                          <a:cs typeface="Roboto"/>
                          <a:sym typeface="Roboto"/>
                        </a:rPr>
                        <a:t>• Helped to tailor care/therapy when needed</a:t>
                      </a:r>
                      <a:endParaRPr sz="1100">
                        <a:solidFill>
                          <a:srgbClr val="333333"/>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 sz="1100">
                          <a:solidFill>
                            <a:srgbClr val="333333"/>
                          </a:solidFill>
                          <a:highlight>
                            <a:srgbClr val="FFFFFF"/>
                          </a:highlight>
                          <a:latin typeface="Roboto"/>
                          <a:ea typeface="Roboto"/>
                          <a:cs typeface="Roboto"/>
                          <a:sym typeface="Roboto"/>
                        </a:rPr>
                        <a:t>• Helped with understanding patient/caregiver health-related goals</a:t>
                      </a:r>
                      <a:endParaRPr sz="1100">
                        <a:solidFill>
                          <a:srgbClr val="333333"/>
                        </a:solidFill>
                        <a:highlight>
                          <a:srgbClr val="FFFFFF"/>
                        </a:highlight>
                        <a:latin typeface="Roboto"/>
                        <a:ea typeface="Roboto"/>
                        <a:cs typeface="Roboto"/>
                        <a:sym typeface="Roboto"/>
                      </a:endParaRPr>
                    </a:p>
                  </a:txBody>
                  <a:tcPr marL="57150" marR="57150" marT="57150" marB="57150">
                    <a:lnL w="9525" cap="flat" cmpd="sng">
                      <a:solidFill>
                        <a:srgbClr val="D5D5D5"/>
                      </a:solidFill>
                      <a:prstDash val="solid"/>
                      <a:round/>
                      <a:headEnd type="none" w="sm" len="sm"/>
                      <a:tailEnd type="none" w="sm" len="sm"/>
                    </a:lnL>
                    <a:lnR w="9525" cap="flat" cmpd="sng">
                      <a:solidFill>
                        <a:srgbClr val="D5D5D5"/>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1"/>
                  </a:ext>
                </a:extLst>
              </a:tr>
              <a:tr h="1819925">
                <a:tc>
                  <a:txBody>
                    <a:bodyPr/>
                    <a:lstStyle/>
                    <a:p>
                      <a:pPr marL="0" lvl="0" indent="0" algn="l" rtl="0">
                        <a:lnSpc>
                          <a:spcPct val="115000"/>
                        </a:lnSpc>
                        <a:spcBef>
                          <a:spcPts val="0"/>
                        </a:spcBef>
                        <a:spcAft>
                          <a:spcPts val="0"/>
                        </a:spcAft>
                        <a:buNone/>
                      </a:pPr>
                      <a:r>
                        <a:rPr lang="en" sz="1100">
                          <a:solidFill>
                            <a:srgbClr val="333333"/>
                          </a:solidFill>
                          <a:highlight>
                            <a:srgbClr val="FFFFFF"/>
                          </a:highlight>
                          <a:latin typeface="Roboto"/>
                          <a:ea typeface="Roboto"/>
                          <a:cs typeface="Roboto"/>
                          <a:sym typeface="Roboto"/>
                        </a:rPr>
                        <a:t>Cultural awareness in services</a:t>
                      </a:r>
                      <a:endParaRPr sz="1100">
                        <a:solidFill>
                          <a:srgbClr val="333333"/>
                        </a:solidFill>
                        <a:highlight>
                          <a:srgbClr val="FFFFFF"/>
                        </a:highlight>
                        <a:latin typeface="Roboto"/>
                        <a:ea typeface="Roboto"/>
                        <a:cs typeface="Roboto"/>
                        <a:sym typeface="Roboto"/>
                      </a:endParaRPr>
                    </a:p>
                  </a:txBody>
                  <a:tcPr marL="57150" marR="57150" marT="57150" marB="57150">
                    <a:lnL w="9525" cap="flat" cmpd="sng">
                      <a:solidFill>
                        <a:srgbClr val="A6A6A6"/>
                      </a:solidFill>
                      <a:prstDash val="solid"/>
                      <a:round/>
                      <a:headEnd type="none" w="sm" len="sm"/>
                      <a:tailEnd type="none" w="sm" len="sm"/>
                    </a:lnL>
                    <a:lnR w="9525" cap="flat" cmpd="sng">
                      <a:solidFill>
                        <a:srgbClr val="D5D5D5"/>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solidFill>
                            <a:srgbClr val="333333"/>
                          </a:solidFill>
                          <a:highlight>
                            <a:srgbClr val="FFFFFF"/>
                          </a:highlight>
                          <a:latin typeface="Roboto"/>
                          <a:ea typeface="Roboto"/>
                          <a:cs typeface="Roboto"/>
                          <a:sym typeface="Roboto"/>
                        </a:rPr>
                        <a:t>• Improved practitioner-patient/caregiver communication</a:t>
                      </a:r>
                      <a:endParaRPr sz="1100">
                        <a:solidFill>
                          <a:srgbClr val="333333"/>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 sz="1100">
                          <a:solidFill>
                            <a:srgbClr val="333333"/>
                          </a:solidFill>
                          <a:highlight>
                            <a:srgbClr val="FFFFFF"/>
                          </a:highlight>
                          <a:latin typeface="Roboto"/>
                          <a:ea typeface="Roboto"/>
                          <a:cs typeface="Roboto"/>
                          <a:sym typeface="Roboto"/>
                        </a:rPr>
                        <a:t>• Helped establish rapport</a:t>
                      </a:r>
                      <a:endParaRPr sz="1100">
                        <a:solidFill>
                          <a:srgbClr val="333333"/>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 sz="1100">
                          <a:solidFill>
                            <a:srgbClr val="333333"/>
                          </a:solidFill>
                          <a:highlight>
                            <a:srgbClr val="FFFFFF"/>
                          </a:highlight>
                          <a:latin typeface="Roboto"/>
                          <a:ea typeface="Roboto"/>
                          <a:cs typeface="Roboto"/>
                          <a:sym typeface="Roboto"/>
                        </a:rPr>
                        <a:t>• Increased attendance and compliance</a:t>
                      </a:r>
                      <a:endParaRPr sz="1100">
                        <a:solidFill>
                          <a:srgbClr val="333333"/>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 sz="1100">
                          <a:solidFill>
                            <a:srgbClr val="333333"/>
                          </a:solidFill>
                          <a:highlight>
                            <a:srgbClr val="FFFFFF"/>
                          </a:highlight>
                          <a:latin typeface="Roboto"/>
                          <a:ea typeface="Roboto"/>
                          <a:cs typeface="Roboto"/>
                          <a:sym typeface="Roboto"/>
                        </a:rPr>
                        <a:t>• Helped to learn about patients’/caregivers’ values and needs</a:t>
                      </a:r>
                      <a:endParaRPr sz="1100">
                        <a:solidFill>
                          <a:srgbClr val="333333"/>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 sz="1100">
                          <a:solidFill>
                            <a:srgbClr val="333333"/>
                          </a:solidFill>
                          <a:highlight>
                            <a:srgbClr val="FFFFFF"/>
                          </a:highlight>
                          <a:latin typeface="Roboto"/>
                          <a:ea typeface="Roboto"/>
                          <a:cs typeface="Roboto"/>
                          <a:sym typeface="Roboto"/>
                        </a:rPr>
                        <a:t>• Helped diminish negative experiences</a:t>
                      </a:r>
                      <a:endParaRPr sz="1100">
                        <a:solidFill>
                          <a:srgbClr val="333333"/>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 sz="1100">
                          <a:solidFill>
                            <a:srgbClr val="333333"/>
                          </a:solidFill>
                          <a:highlight>
                            <a:srgbClr val="FFFFFF"/>
                          </a:highlight>
                          <a:latin typeface="Roboto"/>
                          <a:ea typeface="Roboto"/>
                          <a:cs typeface="Roboto"/>
                          <a:sym typeface="Roboto"/>
                        </a:rPr>
                        <a:t>• Created a comfortable atmosphere</a:t>
                      </a:r>
                      <a:endParaRPr sz="1100">
                        <a:solidFill>
                          <a:srgbClr val="333333"/>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 sz="1100">
                          <a:solidFill>
                            <a:srgbClr val="333333"/>
                          </a:solidFill>
                          <a:highlight>
                            <a:srgbClr val="FFFFFF"/>
                          </a:highlight>
                          <a:latin typeface="Roboto"/>
                          <a:ea typeface="Roboto"/>
                          <a:cs typeface="Roboto"/>
                          <a:sym typeface="Roboto"/>
                        </a:rPr>
                        <a:t>• Helped support patients/caregivers with long-term treatment management</a:t>
                      </a:r>
                      <a:endParaRPr sz="1100">
                        <a:solidFill>
                          <a:srgbClr val="333333"/>
                        </a:solidFill>
                        <a:highlight>
                          <a:srgbClr val="FFFFFF"/>
                        </a:highlight>
                        <a:latin typeface="Roboto"/>
                        <a:ea typeface="Roboto"/>
                        <a:cs typeface="Roboto"/>
                        <a:sym typeface="Roboto"/>
                      </a:endParaRPr>
                    </a:p>
                  </a:txBody>
                  <a:tcPr marL="57150" marR="57150" marT="57150" marB="57150">
                    <a:lnL w="9525" cap="flat" cmpd="sng">
                      <a:solidFill>
                        <a:srgbClr val="D5D5D5"/>
                      </a:solidFill>
                      <a:prstDash val="solid"/>
                      <a:round/>
                      <a:headEnd type="none" w="sm" len="sm"/>
                      <a:tailEnd type="none" w="sm" len="sm"/>
                    </a:lnL>
                    <a:lnR w="9525" cap="flat" cmpd="sng">
                      <a:solidFill>
                        <a:srgbClr val="D5D5D5"/>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2"/>
                  </a:ext>
                </a:extLst>
              </a:tr>
              <a:tr h="1614850">
                <a:tc>
                  <a:txBody>
                    <a:bodyPr/>
                    <a:lstStyle/>
                    <a:p>
                      <a:pPr marL="0" lvl="0" indent="0" algn="l" rtl="0">
                        <a:lnSpc>
                          <a:spcPct val="115000"/>
                        </a:lnSpc>
                        <a:spcBef>
                          <a:spcPts val="0"/>
                        </a:spcBef>
                        <a:spcAft>
                          <a:spcPts val="0"/>
                        </a:spcAft>
                        <a:buNone/>
                      </a:pPr>
                      <a:r>
                        <a:rPr lang="en" sz="1100">
                          <a:solidFill>
                            <a:srgbClr val="333333"/>
                          </a:solidFill>
                          <a:highlight>
                            <a:srgbClr val="FFFFFF"/>
                          </a:highlight>
                          <a:latin typeface="Roboto"/>
                          <a:ea typeface="Roboto"/>
                          <a:cs typeface="Roboto"/>
                          <a:sym typeface="Roboto"/>
                        </a:rPr>
                        <a:t>Explanations of health care systems</a:t>
                      </a:r>
                      <a:endParaRPr sz="1100">
                        <a:solidFill>
                          <a:srgbClr val="333333"/>
                        </a:solidFill>
                        <a:highlight>
                          <a:srgbClr val="FFFFFF"/>
                        </a:highlight>
                        <a:latin typeface="Roboto"/>
                        <a:ea typeface="Roboto"/>
                        <a:cs typeface="Roboto"/>
                        <a:sym typeface="Roboto"/>
                      </a:endParaRPr>
                    </a:p>
                  </a:txBody>
                  <a:tcPr marL="57150" marR="57150" marT="57150" marB="57150">
                    <a:lnL w="9525" cap="flat" cmpd="sng">
                      <a:solidFill>
                        <a:srgbClr val="A6A6A6"/>
                      </a:solidFill>
                      <a:prstDash val="solid"/>
                      <a:round/>
                      <a:headEnd type="none" w="sm" len="sm"/>
                      <a:tailEnd type="none" w="sm" len="sm"/>
                    </a:lnL>
                    <a:lnR w="9525" cap="flat" cmpd="sng">
                      <a:solidFill>
                        <a:srgbClr val="D5D5D5"/>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solidFill>
                            <a:srgbClr val="333333"/>
                          </a:solidFill>
                          <a:highlight>
                            <a:srgbClr val="FFFFFF"/>
                          </a:highlight>
                          <a:latin typeface="Roboto"/>
                          <a:ea typeface="Roboto"/>
                          <a:cs typeface="Roboto"/>
                          <a:sym typeface="Roboto"/>
                        </a:rPr>
                        <a:t>• Increased patient/caregiver understanding of available services and resources</a:t>
                      </a:r>
                      <a:endParaRPr sz="1100">
                        <a:solidFill>
                          <a:srgbClr val="333333"/>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 sz="1100">
                          <a:solidFill>
                            <a:srgbClr val="333333"/>
                          </a:solidFill>
                          <a:highlight>
                            <a:srgbClr val="FFFFFF"/>
                          </a:highlight>
                          <a:latin typeface="Roboto"/>
                          <a:ea typeface="Roboto"/>
                          <a:cs typeface="Roboto"/>
                          <a:sym typeface="Roboto"/>
                        </a:rPr>
                        <a:t>• Increased patient/caregiver understanding of available funding</a:t>
                      </a:r>
                      <a:endParaRPr sz="1100">
                        <a:solidFill>
                          <a:srgbClr val="333333"/>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 sz="1100">
                          <a:solidFill>
                            <a:srgbClr val="333333"/>
                          </a:solidFill>
                          <a:highlight>
                            <a:srgbClr val="FFFFFF"/>
                          </a:highlight>
                          <a:latin typeface="Roboto"/>
                          <a:ea typeface="Roboto"/>
                          <a:cs typeface="Roboto"/>
                          <a:sym typeface="Roboto"/>
                        </a:rPr>
                        <a:t>• Increased patient/caregiver understanding of available support networks</a:t>
                      </a:r>
                      <a:endParaRPr sz="1100">
                        <a:solidFill>
                          <a:srgbClr val="333333"/>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 sz="1100">
                          <a:solidFill>
                            <a:srgbClr val="333333"/>
                          </a:solidFill>
                          <a:highlight>
                            <a:srgbClr val="FFFFFF"/>
                          </a:highlight>
                          <a:latin typeface="Roboto"/>
                          <a:ea typeface="Roboto"/>
                          <a:cs typeface="Roboto"/>
                          <a:sym typeface="Roboto"/>
                        </a:rPr>
                        <a:t>• Increased patient/caregiver understanding of benefits of treatment and compliance</a:t>
                      </a:r>
                      <a:endParaRPr sz="1100">
                        <a:solidFill>
                          <a:srgbClr val="333333"/>
                        </a:solidFill>
                        <a:highlight>
                          <a:srgbClr val="FFFFFF"/>
                        </a:highlight>
                        <a:latin typeface="Roboto"/>
                        <a:ea typeface="Roboto"/>
                        <a:cs typeface="Roboto"/>
                        <a:sym typeface="Roboto"/>
                      </a:endParaRPr>
                    </a:p>
                  </a:txBody>
                  <a:tcPr marL="57150" marR="57150" marT="57150" marB="57150">
                    <a:lnL w="9525" cap="flat" cmpd="sng">
                      <a:solidFill>
                        <a:srgbClr val="D5D5D5"/>
                      </a:solidFill>
                      <a:prstDash val="solid"/>
                      <a:round/>
                      <a:headEnd type="none" w="sm" len="sm"/>
                      <a:tailEnd type="none" w="sm" len="sm"/>
                    </a:lnL>
                    <a:lnR w="9525" cap="flat" cmpd="sng">
                      <a:solidFill>
                        <a:srgbClr val="D5D5D5"/>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12" name="Google Shape;212;p36"/>
          <p:cNvSpPr txBox="1"/>
          <p:nvPr/>
        </p:nvSpPr>
        <p:spPr>
          <a:xfrm>
            <a:off x="248400" y="4766925"/>
            <a:ext cx="8755800" cy="376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800">
                <a:highlight>
                  <a:srgbClr val="FFFFFF"/>
                </a:highlight>
                <a:latin typeface="Open Sans"/>
                <a:ea typeface="Open Sans"/>
                <a:cs typeface="Open Sans"/>
                <a:sym typeface="Open Sans"/>
              </a:rPr>
              <a:t>Grandpierre, V., Milloy, V., Sikora, L. </a:t>
            </a:r>
            <a:r>
              <a:rPr lang="en" sz="800" i="1">
                <a:highlight>
                  <a:srgbClr val="FFFFFF"/>
                </a:highlight>
                <a:latin typeface="Open Sans"/>
                <a:ea typeface="Open Sans"/>
                <a:cs typeface="Open Sans"/>
                <a:sym typeface="Open Sans"/>
              </a:rPr>
              <a:t>et al.</a:t>
            </a:r>
            <a:r>
              <a:rPr lang="en" sz="800">
                <a:highlight>
                  <a:srgbClr val="FFFFFF"/>
                </a:highlight>
                <a:latin typeface="Open Sans"/>
                <a:ea typeface="Open Sans"/>
                <a:cs typeface="Open Sans"/>
                <a:sym typeface="Open Sans"/>
              </a:rPr>
              <a:t> Barriers and facilitators to cultural competence in rehabilitation services: a scoping review. </a:t>
            </a:r>
            <a:r>
              <a:rPr lang="en" sz="800" i="1">
                <a:highlight>
                  <a:srgbClr val="FFFFFF"/>
                </a:highlight>
                <a:latin typeface="Open Sans"/>
                <a:ea typeface="Open Sans"/>
                <a:cs typeface="Open Sans"/>
                <a:sym typeface="Open Sans"/>
              </a:rPr>
              <a:t>BMC Health Serv Res</a:t>
            </a:r>
            <a:r>
              <a:rPr lang="en" sz="800">
                <a:highlight>
                  <a:srgbClr val="FFFFFF"/>
                </a:highlight>
                <a:latin typeface="Open Sans"/>
                <a:ea typeface="Open Sans"/>
                <a:cs typeface="Open Sans"/>
                <a:sym typeface="Open Sans"/>
              </a:rPr>
              <a:t> 18, 23 (2018). https://doi.org/10.1186/s12913-017-2811-1</a:t>
            </a:r>
            <a:endParaRPr>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7"/>
          <p:cNvSpPr txBox="1">
            <a:spLocks noGrp="1"/>
          </p:cNvSpPr>
          <p:nvPr>
            <p:ph type="title"/>
          </p:nvPr>
        </p:nvSpPr>
        <p:spPr>
          <a:xfrm>
            <a:off x="311700" y="864300"/>
            <a:ext cx="8520600" cy="151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Hot Topics</a:t>
            </a:r>
            <a:endParaRPr/>
          </a:p>
        </p:txBody>
      </p:sp>
      <p:sp>
        <p:nvSpPr>
          <p:cNvPr id="218" name="Google Shape;218;p37"/>
          <p:cNvSpPr txBox="1">
            <a:spLocks noGrp="1"/>
          </p:cNvSpPr>
          <p:nvPr>
            <p:ph type="body" idx="1"/>
          </p:nvPr>
        </p:nvSpPr>
        <p:spPr>
          <a:xfrm>
            <a:off x="311700" y="2507125"/>
            <a:ext cx="8520600" cy="1071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Having Tough Conversations is Important</a:t>
            </a:r>
            <a:endParaRPr/>
          </a:p>
        </p:txBody>
      </p:sp>
      <p:pic>
        <p:nvPicPr>
          <p:cNvPr id="219" name="Google Shape;219;p37" descr="Image result for caution"/>
          <p:cNvPicPr preferRelativeResize="0"/>
          <p:nvPr/>
        </p:nvPicPr>
        <p:blipFill>
          <a:blip r:embed="rId3">
            <a:alphaModFix/>
          </a:blip>
          <a:stretch>
            <a:fillRect/>
          </a:stretch>
        </p:blipFill>
        <p:spPr>
          <a:xfrm>
            <a:off x="311700" y="2895638"/>
            <a:ext cx="2095500" cy="1743075"/>
          </a:xfrm>
          <a:prstGeom prst="rect">
            <a:avLst/>
          </a:prstGeom>
          <a:noFill/>
          <a:ln>
            <a:noFill/>
          </a:ln>
        </p:spPr>
      </p:pic>
      <p:pic>
        <p:nvPicPr>
          <p:cNvPr id="220" name="Google Shape;220;p37" descr="Image result for don't touch"/>
          <p:cNvPicPr preferRelativeResize="0"/>
          <p:nvPr/>
        </p:nvPicPr>
        <p:blipFill>
          <a:blip r:embed="rId4">
            <a:alphaModFix/>
          </a:blip>
          <a:stretch>
            <a:fillRect/>
          </a:stretch>
        </p:blipFill>
        <p:spPr>
          <a:xfrm>
            <a:off x="6677025" y="2843250"/>
            <a:ext cx="2466975" cy="18478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2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Open Sans"/>
                <a:ea typeface="Open Sans"/>
                <a:cs typeface="Open Sans"/>
                <a:sym typeface="Open Sans"/>
              </a:rPr>
              <a:t>Putting Together The Pieces</a:t>
            </a:r>
            <a:endParaRPr>
              <a:latin typeface="Open Sans"/>
              <a:ea typeface="Open Sans"/>
              <a:cs typeface="Open Sans"/>
              <a:sym typeface="Open Sans"/>
            </a:endParaRPr>
          </a:p>
        </p:txBody>
      </p:sp>
      <p:pic>
        <p:nvPicPr>
          <p:cNvPr id="226" name="Google Shape;226;p38" descr="Image result for rehabilitation goal setting"/>
          <p:cNvPicPr preferRelativeResize="0"/>
          <p:nvPr/>
        </p:nvPicPr>
        <p:blipFill>
          <a:blip r:embed="rId3">
            <a:alphaModFix/>
          </a:blip>
          <a:stretch>
            <a:fillRect/>
          </a:stretch>
        </p:blipFill>
        <p:spPr>
          <a:xfrm>
            <a:off x="2129413" y="1260500"/>
            <a:ext cx="4885175" cy="32508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9"/>
          <p:cNvSpPr txBox="1">
            <a:spLocks noGrp="1"/>
          </p:cNvSpPr>
          <p:nvPr>
            <p:ph type="title"/>
          </p:nvPr>
        </p:nvSpPr>
        <p:spPr>
          <a:xfrm>
            <a:off x="311700" y="445025"/>
            <a:ext cx="8520600" cy="115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Open Sans"/>
                <a:ea typeface="Open Sans"/>
                <a:cs typeface="Open Sans"/>
                <a:sym typeface="Open Sans"/>
              </a:rPr>
              <a:t>Goals are not just about gathering data</a:t>
            </a:r>
            <a:endParaRPr>
              <a:latin typeface="Open Sans"/>
              <a:ea typeface="Open Sans"/>
              <a:cs typeface="Open Sans"/>
              <a:sym typeface="Open Sans"/>
            </a:endParaRPr>
          </a:p>
        </p:txBody>
      </p:sp>
      <p:sp>
        <p:nvSpPr>
          <p:cNvPr id="232" name="Google Shape;232;p39"/>
          <p:cNvSpPr txBox="1">
            <a:spLocks noGrp="1"/>
          </p:cNvSpPr>
          <p:nvPr>
            <p:ph type="body" idx="1"/>
          </p:nvPr>
        </p:nvSpPr>
        <p:spPr>
          <a:xfrm>
            <a:off x="311700" y="1741125"/>
            <a:ext cx="8520600" cy="2827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Goal setting early on</a:t>
            </a:r>
            <a:endParaRPr/>
          </a:p>
          <a:p>
            <a:pPr marL="457200" lvl="0" indent="0" algn="l" rtl="0">
              <a:spcBef>
                <a:spcPts val="1600"/>
              </a:spcBef>
              <a:spcAft>
                <a:spcPts val="0"/>
              </a:spcAft>
              <a:buNone/>
            </a:pPr>
            <a:endParaRPr/>
          </a:p>
          <a:p>
            <a:pPr marL="457200" lvl="0" indent="-342900" algn="l" rtl="0">
              <a:spcBef>
                <a:spcPts val="1600"/>
              </a:spcBef>
              <a:spcAft>
                <a:spcPts val="0"/>
              </a:spcAft>
              <a:buSzPts val="1800"/>
              <a:buChar char="-"/>
            </a:pPr>
            <a:r>
              <a:rPr lang="en"/>
              <a:t>Make sure they are SMART</a:t>
            </a:r>
            <a:endParaRPr/>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a:t>Be flexible. Semper Gumby!</a:t>
            </a:r>
            <a:endParaRPr/>
          </a:p>
        </p:txBody>
      </p:sp>
      <p:pic>
        <p:nvPicPr>
          <p:cNvPr id="233" name="Google Shape;233;p39" descr="Image result for gumby" title="https://www.1800petmeds.com/Gumby+Dog+Toy-prod11150.html"/>
          <p:cNvPicPr preferRelativeResize="0"/>
          <p:nvPr/>
        </p:nvPicPr>
        <p:blipFill>
          <a:blip r:embed="rId3">
            <a:alphaModFix/>
          </a:blip>
          <a:stretch>
            <a:fillRect/>
          </a:stretch>
        </p:blipFill>
        <p:spPr>
          <a:xfrm>
            <a:off x="6171375" y="1912525"/>
            <a:ext cx="2827800" cy="2827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33"/>
                                        </p:tgtEl>
                                        <p:attrNameLst>
                                          <p:attrName>style.visibility</p:attrName>
                                        </p:attrNameLst>
                                      </p:cBhvr>
                                      <p:to>
                                        <p:strVal val="visible"/>
                                      </p:to>
                                    </p:set>
                                    <p:anim calcmode="lin" valueType="num">
                                      <p:cBhvr additive="base">
                                        <p:cTn id="7" dur="3200"/>
                                        <p:tgtEl>
                                          <p:spTgt spid="2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39" name="Google Shape;239;p40" descr="Image result for rehabilitation goal setting template"/>
          <p:cNvPicPr preferRelativeResize="0"/>
          <p:nvPr/>
        </p:nvPicPr>
        <p:blipFill>
          <a:blip r:embed="rId3">
            <a:alphaModFix/>
          </a:blip>
          <a:stretch>
            <a:fillRect/>
          </a:stretch>
        </p:blipFill>
        <p:spPr>
          <a:xfrm>
            <a:off x="0" y="0"/>
            <a:ext cx="4572000" cy="5068549"/>
          </a:xfrm>
          <a:prstGeom prst="rect">
            <a:avLst/>
          </a:prstGeom>
          <a:noFill/>
          <a:ln>
            <a:noFill/>
          </a:ln>
        </p:spPr>
      </p:pic>
      <p:pic>
        <p:nvPicPr>
          <p:cNvPr id="240" name="Google Shape;240;p40" descr="Image result for rehabilitation goal setting template"/>
          <p:cNvPicPr preferRelativeResize="0"/>
          <p:nvPr/>
        </p:nvPicPr>
        <p:blipFill>
          <a:blip r:embed="rId4">
            <a:alphaModFix/>
          </a:blip>
          <a:stretch>
            <a:fillRect/>
          </a:stretch>
        </p:blipFill>
        <p:spPr>
          <a:xfrm>
            <a:off x="4638622" y="0"/>
            <a:ext cx="4505378" cy="506854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Look At Some Real World Examples</a:t>
            </a:r>
            <a:endParaRPr/>
          </a:p>
        </p:txBody>
      </p:sp>
      <p:sp>
        <p:nvSpPr>
          <p:cNvPr id="246" name="Google Shape;246;p41"/>
          <p:cNvSpPr txBox="1"/>
          <p:nvPr/>
        </p:nvSpPr>
        <p:spPr>
          <a:xfrm>
            <a:off x="381775" y="1240800"/>
            <a:ext cx="8450400" cy="36906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Open Sans"/>
              <a:buAutoNum type="arabicPeriod"/>
            </a:pPr>
            <a:r>
              <a:rPr lang="en">
                <a:latin typeface="Open Sans"/>
                <a:ea typeface="Open Sans"/>
                <a:cs typeface="Open Sans"/>
                <a:sym typeface="Open Sans"/>
              </a:rPr>
              <a:t>92 yo F patient 5 years s/p CVA w/ residual language comprehension deficits. Adult children are primary caregivers. Patient lives at home with family and they do not want her to go into a care facility. Concerns for safety d/t lack of comprehension. Patient is an Alaska Native.</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457200" lvl="0" indent="-317500" algn="l" rtl="0">
              <a:spcBef>
                <a:spcPts val="0"/>
              </a:spcBef>
              <a:spcAft>
                <a:spcPts val="0"/>
              </a:spcAft>
              <a:buSzPts val="1400"/>
              <a:buFont typeface="Open Sans"/>
              <a:buAutoNum type="arabicPeriod"/>
            </a:pPr>
            <a:r>
              <a:rPr lang="en">
                <a:latin typeface="Open Sans"/>
                <a:ea typeface="Open Sans"/>
                <a:cs typeface="Open Sans"/>
                <a:sym typeface="Open Sans"/>
              </a:rPr>
              <a:t>6 yo M presents with ASD indicators. No formal evaluation completed and family refuses to have child evaluated. Family is from rural Oklahoma, low SES, low parental education.</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457200" lvl="0" indent="-317500" algn="l" rtl="0">
              <a:spcBef>
                <a:spcPts val="0"/>
              </a:spcBef>
              <a:spcAft>
                <a:spcPts val="0"/>
              </a:spcAft>
              <a:buSzPts val="1400"/>
              <a:buFont typeface="Open Sans"/>
              <a:buAutoNum type="arabicPeriod"/>
            </a:pPr>
            <a:r>
              <a:rPr lang="en">
                <a:latin typeface="Open Sans"/>
                <a:ea typeface="Open Sans"/>
                <a:cs typeface="Open Sans"/>
                <a:sym typeface="Open Sans"/>
              </a:rPr>
              <a:t>58 yo M s/p glossectomy 3 years prior. Strict NPO and limited communication d/t limited lingual presence. Pt highly motivated to make progress, but unwilling to undergo surgical procedures. Supportive spouse, but keeps trying to push patient to have surgery.</a:t>
            </a:r>
            <a:endParaRPr>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Objectives</a:t>
            </a:r>
            <a:endParaRPr/>
          </a:p>
        </p:txBody>
      </p:sp>
      <p:sp>
        <p:nvSpPr>
          <p:cNvPr id="79" name="Google Shape;79;p1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Identify 3 factors that influence patient patient participation</a:t>
            </a:r>
            <a:endParaRPr/>
          </a:p>
          <a:p>
            <a:pPr marL="0" lvl="0" indent="0" algn="l" rtl="0">
              <a:spcBef>
                <a:spcPts val="1600"/>
              </a:spcBef>
              <a:spcAft>
                <a:spcPts val="0"/>
              </a:spcAft>
              <a:buNone/>
            </a:pPr>
            <a:r>
              <a:rPr lang="en"/>
              <a:t>Identify and define the principles of motivational interviewing</a:t>
            </a:r>
            <a:endParaRPr/>
          </a:p>
          <a:p>
            <a:pPr marL="0" lvl="0" indent="0" algn="l" rtl="0">
              <a:spcBef>
                <a:spcPts val="1600"/>
              </a:spcBef>
              <a:spcAft>
                <a:spcPts val="0"/>
              </a:spcAft>
              <a:buNone/>
            </a:pPr>
            <a:r>
              <a:rPr lang="en"/>
              <a:t>Identify relevant cultural barriers in populations</a:t>
            </a:r>
            <a:endParaRPr/>
          </a:p>
          <a:p>
            <a:pPr marL="0" lvl="0" indent="0" algn="l" rtl="0">
              <a:spcBef>
                <a:spcPts val="1600"/>
              </a:spcBef>
              <a:spcAft>
                <a:spcPts val="160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2"/>
          <p:cNvSpPr txBox="1"/>
          <p:nvPr/>
        </p:nvSpPr>
        <p:spPr>
          <a:xfrm>
            <a:off x="540875" y="604500"/>
            <a:ext cx="8271900" cy="336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chemeClr val="accent1"/>
                </a:solidFill>
                <a:latin typeface="Open Sans"/>
                <a:ea typeface="Open Sans"/>
                <a:cs typeface="Open Sans"/>
                <a:sym typeface="Open Sans"/>
              </a:rPr>
              <a:t>Questions and Discussion</a:t>
            </a:r>
            <a:endParaRPr sz="3600">
              <a:solidFill>
                <a:schemeClr val="accent1"/>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257" name="Google Shape;257;p4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000000"/>
                </a:solidFill>
              </a:rPr>
              <a:t>Betancourt JR, Green AR, Carrillo JE, Owusu Ananeh-Firempong I. Defining cultural competence: a practical framework for addressing racial/ethnic disparities in health and health care. Public Health Rep. 2003;118:293–302.</a:t>
            </a:r>
            <a:endParaRPr sz="800">
              <a:solidFill>
                <a:srgbClr val="000000"/>
              </a:solidFill>
            </a:endParaRPr>
          </a:p>
          <a:p>
            <a:pPr marL="0" lvl="0" indent="0" algn="l" rtl="0">
              <a:spcBef>
                <a:spcPts val="1600"/>
              </a:spcBef>
              <a:spcAft>
                <a:spcPts val="0"/>
              </a:spcAft>
              <a:buNone/>
            </a:pPr>
            <a:r>
              <a:rPr lang="en" sz="800">
                <a:solidFill>
                  <a:srgbClr val="000000"/>
                </a:solidFill>
              </a:rPr>
              <a:t>Cowpe Jebson, Emma et al. “What do parents of children with dysphagia think about their MDT? A qualitative study.” </a:t>
            </a:r>
            <a:r>
              <a:rPr lang="en" sz="800" i="1">
                <a:solidFill>
                  <a:srgbClr val="000000"/>
                </a:solidFill>
              </a:rPr>
              <a:t>BMJ open</a:t>
            </a:r>
            <a:r>
              <a:rPr lang="en" sz="800">
                <a:solidFill>
                  <a:srgbClr val="000000"/>
                </a:solidFill>
              </a:rPr>
              <a:t> vol. 4,10 e005934. 17 Oct. 2014, doi:10.1136/bmjopen-2014-005934</a:t>
            </a:r>
            <a:endParaRPr sz="800">
              <a:solidFill>
                <a:srgbClr val="000000"/>
              </a:solidFill>
            </a:endParaRPr>
          </a:p>
          <a:p>
            <a:pPr marL="0" lvl="0" indent="0" algn="l" rtl="0">
              <a:spcBef>
                <a:spcPts val="1600"/>
              </a:spcBef>
              <a:spcAft>
                <a:spcPts val="0"/>
              </a:spcAft>
              <a:buNone/>
            </a:pPr>
            <a:r>
              <a:rPr lang="en" sz="800">
                <a:solidFill>
                  <a:srgbClr val="000000"/>
                </a:solidFill>
                <a:highlight>
                  <a:srgbClr val="FFFFFF"/>
                </a:highlight>
              </a:rPr>
              <a:t>Grandpierre, V., Milloy, V., Sikora, L. </a:t>
            </a:r>
            <a:r>
              <a:rPr lang="en" sz="800" i="1">
                <a:solidFill>
                  <a:srgbClr val="000000"/>
                </a:solidFill>
                <a:highlight>
                  <a:srgbClr val="FFFFFF"/>
                </a:highlight>
              </a:rPr>
              <a:t>et al.</a:t>
            </a:r>
            <a:r>
              <a:rPr lang="en" sz="800">
                <a:solidFill>
                  <a:srgbClr val="000000"/>
                </a:solidFill>
                <a:highlight>
                  <a:srgbClr val="FFFFFF"/>
                </a:highlight>
              </a:rPr>
              <a:t> Barriers and facilitators to cultural competence in rehabilitation services: a scoping review. </a:t>
            </a:r>
            <a:r>
              <a:rPr lang="en" sz="800" i="1">
                <a:solidFill>
                  <a:srgbClr val="000000"/>
                </a:solidFill>
                <a:highlight>
                  <a:srgbClr val="FFFFFF"/>
                </a:highlight>
              </a:rPr>
              <a:t>BMC Health Serv Res</a:t>
            </a:r>
            <a:r>
              <a:rPr lang="en" sz="800">
                <a:solidFill>
                  <a:srgbClr val="000000"/>
                </a:solidFill>
                <a:highlight>
                  <a:srgbClr val="FFFFFF"/>
                </a:highlight>
              </a:rPr>
              <a:t> 18, 23 (2018). https://doi.org/10.1186/s12913-017-2811-1</a:t>
            </a:r>
            <a:endParaRPr sz="800">
              <a:solidFill>
                <a:srgbClr val="000000"/>
              </a:solidFill>
            </a:endParaRPr>
          </a:p>
          <a:p>
            <a:pPr marL="0" lvl="0" indent="0" algn="l" rtl="0">
              <a:spcBef>
                <a:spcPts val="1600"/>
              </a:spcBef>
              <a:spcAft>
                <a:spcPts val="0"/>
              </a:spcAft>
              <a:buNone/>
            </a:pPr>
            <a:r>
              <a:rPr lang="en" sz="800">
                <a:solidFill>
                  <a:srgbClr val="000000"/>
                </a:solidFill>
              </a:rPr>
              <a:t>Miller, W. R., &amp; Rollnick, S. (2002). </a:t>
            </a:r>
            <a:r>
              <a:rPr lang="en" sz="800" i="1">
                <a:solidFill>
                  <a:srgbClr val="000000"/>
                </a:solidFill>
              </a:rPr>
              <a:t>Motivational interviewing: Helping people change. Second edition.</a:t>
            </a:r>
            <a:r>
              <a:rPr lang="en" sz="800">
                <a:solidFill>
                  <a:srgbClr val="000000"/>
                </a:solidFill>
              </a:rPr>
              <a:t> New York: Guilford.</a:t>
            </a:r>
            <a:endParaRPr sz="800">
              <a:solidFill>
                <a:srgbClr val="000000"/>
              </a:solidFill>
            </a:endParaRPr>
          </a:p>
          <a:p>
            <a:pPr marL="0" lvl="0" indent="0" algn="l" rtl="0">
              <a:lnSpc>
                <a:spcPct val="125000"/>
              </a:lnSpc>
              <a:spcBef>
                <a:spcPts val="1600"/>
              </a:spcBef>
              <a:spcAft>
                <a:spcPts val="0"/>
              </a:spcAft>
              <a:buNone/>
            </a:pPr>
            <a:r>
              <a:rPr lang="en" sz="800">
                <a:solidFill>
                  <a:srgbClr val="000000"/>
                </a:solidFill>
              </a:rPr>
              <a:t>Sue J. Channon, Michelle V. Huws-Thomas, Stephen Rollnick, Kerenza Hood, Rebecca L. Cannings-John, Carol Rogers, John W. Gregory “A Multicenter Randomized Controlled Trial of Motivational Interviewing in Teenagers With Diabetes”</a:t>
            </a:r>
            <a:endParaRPr sz="800">
              <a:solidFill>
                <a:srgbClr val="000000"/>
              </a:solidFill>
            </a:endParaRPr>
          </a:p>
          <a:p>
            <a:pPr marL="0" lvl="0" indent="0" algn="l" rtl="0">
              <a:lnSpc>
                <a:spcPct val="125000"/>
              </a:lnSpc>
              <a:spcBef>
                <a:spcPts val="400"/>
              </a:spcBef>
              <a:spcAft>
                <a:spcPts val="0"/>
              </a:spcAft>
              <a:buNone/>
            </a:pPr>
            <a:r>
              <a:rPr lang="en" sz="800">
                <a:solidFill>
                  <a:srgbClr val="000000"/>
                </a:solidFill>
              </a:rPr>
              <a:t>Diabetes Care Jun 2007, 30 (6) 1390-1395; DOI: 10.2337/dc06-2260</a:t>
            </a:r>
            <a:endParaRPr sz="800">
              <a:solidFill>
                <a:srgbClr val="000000"/>
              </a:solidFill>
            </a:endParaRPr>
          </a:p>
          <a:p>
            <a:pPr marL="0" lvl="0" indent="0" algn="l" rtl="0">
              <a:lnSpc>
                <a:spcPct val="125000"/>
              </a:lnSpc>
              <a:spcBef>
                <a:spcPts val="1500"/>
              </a:spcBef>
              <a:spcAft>
                <a:spcPts val="0"/>
              </a:spcAft>
              <a:buNone/>
            </a:pPr>
            <a:r>
              <a:rPr lang="en" sz="800">
                <a:solidFill>
                  <a:srgbClr val="000000"/>
                </a:solidFill>
              </a:rPr>
              <a:t>Watkins, C. L., Auton, M. F., Deans, C. F., Dickinson, H. A., Jack, C. I., Lightbody, C. E., … Leathley, M. J. (2007). Motivational Interviewing Early After Acute Stroke. </a:t>
            </a:r>
            <a:r>
              <a:rPr lang="en" sz="800" i="1">
                <a:solidFill>
                  <a:srgbClr val="000000"/>
                </a:solidFill>
              </a:rPr>
              <a:t>Stroke</a:t>
            </a:r>
            <a:r>
              <a:rPr lang="en" sz="800">
                <a:solidFill>
                  <a:srgbClr val="000000"/>
                </a:solidFill>
              </a:rPr>
              <a:t>, </a:t>
            </a:r>
            <a:r>
              <a:rPr lang="en" sz="800" i="1">
                <a:solidFill>
                  <a:srgbClr val="000000"/>
                </a:solidFill>
              </a:rPr>
              <a:t>38</a:t>
            </a:r>
            <a:r>
              <a:rPr lang="en" sz="800">
                <a:solidFill>
                  <a:srgbClr val="000000"/>
                </a:solidFill>
              </a:rPr>
              <a:t>(3), 1004–1009. doi: 10.1161/01.str.0000258114.28006.d7</a:t>
            </a:r>
            <a:endParaRPr sz="800">
              <a:solidFill>
                <a:srgbClr val="000000"/>
              </a:solidFill>
            </a:endParaRPr>
          </a:p>
          <a:p>
            <a:pPr marL="0" lvl="0" indent="0" algn="l" rtl="0">
              <a:spcBef>
                <a:spcPts val="1500"/>
              </a:spcBef>
              <a:spcAft>
                <a:spcPts val="1600"/>
              </a:spcAft>
              <a:buNone/>
            </a:pPr>
            <a:endParaRPr sz="8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Defining The Ideas</a:t>
            </a:r>
            <a:endParaRPr/>
          </a:p>
        </p:txBody>
      </p:sp>
      <p:sp>
        <p:nvSpPr>
          <p:cNvPr id="85" name="Google Shape;85;p16"/>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Participate- </a:t>
            </a:r>
            <a:endParaRPr/>
          </a:p>
          <a:p>
            <a:pPr marL="317500" lvl="0" indent="0" algn="l" rtl="0">
              <a:lnSpc>
                <a:spcPct val="122222"/>
              </a:lnSpc>
              <a:spcBef>
                <a:spcPts val="1600"/>
              </a:spcBef>
              <a:spcAft>
                <a:spcPts val="0"/>
              </a:spcAft>
              <a:buNone/>
            </a:pPr>
            <a:r>
              <a:rPr lang="en" sz="1350">
                <a:solidFill>
                  <a:srgbClr val="303336"/>
                </a:solidFill>
                <a:highlight>
                  <a:srgbClr val="FFFFFF"/>
                </a:highlight>
              </a:rPr>
              <a:t>: to possess some of the attributes of a person, thing, or quality</a:t>
            </a:r>
            <a:endParaRPr sz="1350" b="1">
              <a:solidFill>
                <a:srgbClr val="212529"/>
              </a:solidFill>
              <a:highlight>
                <a:srgbClr val="FFFFFF"/>
              </a:highlight>
            </a:endParaRPr>
          </a:p>
          <a:p>
            <a:pPr marL="0" lvl="0" indent="0" algn="l" rtl="0">
              <a:lnSpc>
                <a:spcPct val="122222"/>
              </a:lnSpc>
              <a:spcBef>
                <a:spcPts val="1900"/>
              </a:spcBef>
              <a:spcAft>
                <a:spcPts val="0"/>
              </a:spcAft>
              <a:buNone/>
            </a:pPr>
            <a:r>
              <a:rPr lang="en" sz="1350">
                <a:solidFill>
                  <a:srgbClr val="303336"/>
                </a:solidFill>
                <a:highlight>
                  <a:srgbClr val="FFFFFF"/>
                </a:highlight>
              </a:rPr>
              <a:t>       : to take part</a:t>
            </a:r>
            <a:endParaRPr sz="1350">
              <a:solidFill>
                <a:srgbClr val="303336"/>
              </a:solidFill>
              <a:highlight>
                <a:srgbClr val="FFFFFF"/>
              </a:highlight>
            </a:endParaRPr>
          </a:p>
          <a:p>
            <a:pPr marL="0" lvl="0" indent="0" algn="l" rtl="0">
              <a:lnSpc>
                <a:spcPct val="122222"/>
              </a:lnSpc>
              <a:spcBef>
                <a:spcPts val="1500"/>
              </a:spcBef>
              <a:spcAft>
                <a:spcPts val="0"/>
              </a:spcAft>
              <a:buNone/>
            </a:pPr>
            <a:r>
              <a:rPr lang="en" sz="1350">
                <a:solidFill>
                  <a:srgbClr val="225F73"/>
                </a:solidFill>
                <a:highlight>
                  <a:srgbClr val="FFFFFF"/>
                </a:highlight>
              </a:rPr>
              <a:t>       </a:t>
            </a:r>
            <a:r>
              <a:rPr lang="en" sz="1350">
                <a:solidFill>
                  <a:srgbClr val="303336"/>
                </a:solidFill>
                <a:highlight>
                  <a:srgbClr val="FFFFFF"/>
                </a:highlight>
              </a:rPr>
              <a:t>: to have a part or share in something</a:t>
            </a:r>
            <a:endParaRPr sz="1350">
              <a:solidFill>
                <a:srgbClr val="303336"/>
              </a:solidFill>
              <a:highlight>
                <a:srgbClr val="FFFFFF"/>
              </a:highlight>
            </a:endParaRPr>
          </a:p>
          <a:p>
            <a:pPr marL="0" lvl="0" indent="0" algn="l" rtl="0">
              <a:lnSpc>
                <a:spcPct val="122222"/>
              </a:lnSpc>
              <a:spcBef>
                <a:spcPts val="1500"/>
              </a:spcBef>
              <a:spcAft>
                <a:spcPts val="0"/>
              </a:spcAft>
              <a:buNone/>
            </a:pPr>
            <a:endParaRPr sz="1350">
              <a:solidFill>
                <a:srgbClr val="303336"/>
              </a:solidFill>
              <a:highlight>
                <a:srgbClr val="FFFFFF"/>
              </a:highlight>
            </a:endParaRPr>
          </a:p>
          <a:p>
            <a:pPr marL="635000" lvl="0" indent="0" algn="l" rtl="0">
              <a:lnSpc>
                <a:spcPct val="125000"/>
              </a:lnSpc>
              <a:spcBef>
                <a:spcPts val="1500"/>
              </a:spcBef>
              <a:spcAft>
                <a:spcPts val="0"/>
              </a:spcAft>
              <a:buNone/>
            </a:pPr>
            <a:r>
              <a:rPr lang="en" sz="1200">
                <a:solidFill>
                  <a:srgbClr val="525A5B"/>
                </a:solidFill>
                <a:highlight>
                  <a:srgbClr val="FFFFFF"/>
                </a:highlight>
              </a:rPr>
              <a:t>               </a:t>
            </a:r>
            <a:r>
              <a:rPr lang="en" sz="1350">
                <a:solidFill>
                  <a:srgbClr val="525A5B"/>
                </a:solidFill>
                <a:highlight>
                  <a:srgbClr val="FFFFFF"/>
                </a:highlight>
              </a:rPr>
              <a:t>Synonym- share</a:t>
            </a:r>
            <a:endParaRPr sz="1350">
              <a:solidFill>
                <a:srgbClr val="525A5B"/>
              </a:solidFill>
              <a:highlight>
                <a:srgbClr val="FFFFFF"/>
              </a:highlight>
            </a:endParaRPr>
          </a:p>
          <a:p>
            <a:pPr marL="0" lvl="0" indent="0" algn="l" rtl="0">
              <a:spcBef>
                <a:spcPts val="1500"/>
              </a:spcBef>
              <a:spcAft>
                <a:spcPts val="1600"/>
              </a:spcAft>
              <a:buNone/>
            </a:pPr>
            <a:endParaRPr/>
          </a:p>
        </p:txBody>
      </p:sp>
      <p:sp>
        <p:nvSpPr>
          <p:cNvPr id="86" name="Google Shape;86;p16"/>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Engage- </a:t>
            </a:r>
            <a:endParaRPr/>
          </a:p>
          <a:p>
            <a:pPr marL="0" lvl="0" indent="0" algn="l" rtl="0">
              <a:spcBef>
                <a:spcPts val="1600"/>
              </a:spcBef>
              <a:spcAft>
                <a:spcPts val="0"/>
              </a:spcAft>
              <a:buNone/>
            </a:pPr>
            <a:r>
              <a:rPr lang="en" sz="1350">
                <a:solidFill>
                  <a:srgbClr val="303336"/>
                </a:solidFill>
                <a:highlight>
                  <a:srgbClr val="FFFFFF"/>
                </a:highlight>
              </a:rPr>
              <a:t>: to offer (something, such as one's life or word) as backing to a cause or aim : to expose to risk for the attainment or support of some end</a:t>
            </a:r>
            <a:endParaRPr sz="1350">
              <a:solidFill>
                <a:srgbClr val="303336"/>
              </a:solidFill>
              <a:highlight>
                <a:srgbClr val="FFFFFF"/>
              </a:highlight>
            </a:endParaRPr>
          </a:p>
          <a:p>
            <a:pPr marL="0" lvl="0" indent="0" algn="l" rtl="0">
              <a:spcBef>
                <a:spcPts val="1600"/>
              </a:spcBef>
              <a:spcAft>
                <a:spcPts val="0"/>
              </a:spcAft>
              <a:buNone/>
            </a:pPr>
            <a:r>
              <a:rPr lang="en" sz="1350">
                <a:solidFill>
                  <a:srgbClr val="303336"/>
                </a:solidFill>
                <a:highlight>
                  <a:srgbClr val="FFFFFF"/>
                </a:highlight>
              </a:rPr>
              <a:t>: to induce to participate</a:t>
            </a:r>
            <a:endParaRPr sz="1350">
              <a:solidFill>
                <a:srgbClr val="303336"/>
              </a:solidFill>
              <a:highlight>
                <a:srgbClr val="FFFFFF"/>
              </a:highlight>
            </a:endParaRPr>
          </a:p>
          <a:p>
            <a:pPr marL="0" lvl="0" indent="0" algn="l" rtl="0">
              <a:spcBef>
                <a:spcPts val="1600"/>
              </a:spcBef>
              <a:spcAft>
                <a:spcPts val="0"/>
              </a:spcAft>
              <a:buNone/>
            </a:pPr>
            <a:r>
              <a:rPr lang="en" sz="1350">
                <a:solidFill>
                  <a:srgbClr val="303336"/>
                </a:solidFill>
                <a:highlight>
                  <a:srgbClr val="FFFFFF"/>
                </a:highlight>
              </a:rPr>
              <a:t>: to do or take part in something —used with </a:t>
            </a:r>
            <a:r>
              <a:rPr lang="en" sz="1350" i="1">
                <a:solidFill>
                  <a:srgbClr val="303336"/>
                </a:solidFill>
                <a:highlight>
                  <a:srgbClr val="FFFFFF"/>
                </a:highlight>
              </a:rPr>
              <a:t>in</a:t>
            </a:r>
            <a:endParaRPr sz="1350" i="1">
              <a:solidFill>
                <a:srgbClr val="303336"/>
              </a:solidFill>
              <a:highlight>
                <a:srgbClr val="FFFFFF"/>
              </a:highlight>
            </a:endParaRPr>
          </a:p>
          <a:p>
            <a:pPr marL="0" lvl="0" indent="0" algn="l" rtl="0">
              <a:spcBef>
                <a:spcPts val="1600"/>
              </a:spcBef>
              <a:spcAft>
                <a:spcPts val="0"/>
              </a:spcAft>
              <a:buNone/>
            </a:pPr>
            <a:r>
              <a:rPr lang="en" sz="1350">
                <a:solidFill>
                  <a:srgbClr val="303336"/>
                </a:solidFill>
                <a:highlight>
                  <a:srgbClr val="FFFFFF"/>
                </a:highlight>
              </a:rPr>
              <a:t>: to come together and interlock</a:t>
            </a:r>
            <a:endParaRPr sz="1350">
              <a:solidFill>
                <a:srgbClr val="303336"/>
              </a:solidFill>
              <a:highlight>
                <a:srgbClr val="FFFFFF"/>
              </a:highlight>
            </a:endParaRPr>
          </a:p>
          <a:p>
            <a:pPr marL="0" lvl="0" indent="0" algn="l" rtl="0">
              <a:spcBef>
                <a:spcPts val="1600"/>
              </a:spcBef>
              <a:spcAft>
                <a:spcPts val="1600"/>
              </a:spcAft>
              <a:buNone/>
            </a:pPr>
            <a:r>
              <a:rPr lang="en" sz="1350">
                <a:solidFill>
                  <a:srgbClr val="303336"/>
                </a:solidFill>
                <a:highlight>
                  <a:srgbClr val="FFFFFF"/>
                </a:highlight>
              </a:rPr>
              <a:t>        Synonym- immerse, engage, occupy</a:t>
            </a:r>
            <a:endParaRPr sz="1350">
              <a:solidFill>
                <a:srgbClr val="303336"/>
              </a:solidFill>
              <a:highlight>
                <a:srgbClr val="FFFFFF"/>
              </a:highlight>
            </a:endParaRPr>
          </a:p>
        </p:txBody>
      </p:sp>
      <p:sp>
        <p:nvSpPr>
          <p:cNvPr id="87" name="Google Shape;87;p16"/>
          <p:cNvSpPr txBox="1"/>
          <p:nvPr/>
        </p:nvSpPr>
        <p:spPr>
          <a:xfrm>
            <a:off x="363075" y="4473450"/>
            <a:ext cx="3999900" cy="518700"/>
          </a:xfrm>
          <a:prstGeom prst="rect">
            <a:avLst/>
          </a:prstGeom>
          <a:noFill/>
          <a:ln>
            <a:noFill/>
          </a:ln>
        </p:spPr>
        <p:txBody>
          <a:bodyPr spcFirstLastPara="1" wrap="square" lIns="91425" tIns="91425" rIns="91425" bIns="91425" anchor="t" anchorCtr="0">
            <a:noAutofit/>
          </a:bodyPr>
          <a:lstStyle/>
          <a:p>
            <a:pPr marL="0" lvl="0" indent="0" algn="l" rtl="0">
              <a:lnSpc>
                <a:spcPct val="177272"/>
              </a:lnSpc>
              <a:spcBef>
                <a:spcPts val="0"/>
              </a:spcBef>
              <a:spcAft>
                <a:spcPts val="0"/>
              </a:spcAft>
              <a:buNone/>
            </a:pPr>
            <a:r>
              <a:rPr lang="en" sz="800">
                <a:solidFill>
                  <a:srgbClr val="3B3E41"/>
                </a:solidFill>
                <a:highlight>
                  <a:srgbClr val="FFFFFF"/>
                </a:highlight>
                <a:latin typeface="Open Sans"/>
                <a:ea typeface="Open Sans"/>
                <a:cs typeface="Open Sans"/>
                <a:sym typeface="Open Sans"/>
              </a:rPr>
              <a:t>participate. 2020. In </a:t>
            </a:r>
            <a:r>
              <a:rPr lang="en" sz="800" i="1">
                <a:solidFill>
                  <a:srgbClr val="3B3E41"/>
                </a:solidFill>
                <a:highlight>
                  <a:srgbClr val="FFFFFF"/>
                </a:highlight>
                <a:latin typeface="Open Sans"/>
                <a:ea typeface="Open Sans"/>
                <a:cs typeface="Open Sans"/>
                <a:sym typeface="Open Sans"/>
              </a:rPr>
              <a:t>Merriam-Webster.com</a:t>
            </a:r>
            <a:r>
              <a:rPr lang="en" sz="800">
                <a:solidFill>
                  <a:srgbClr val="3B3E41"/>
                </a:solidFill>
                <a:highlight>
                  <a:srgbClr val="FFFFFF"/>
                </a:highlight>
                <a:latin typeface="Open Sans"/>
                <a:ea typeface="Open Sans"/>
                <a:cs typeface="Open Sans"/>
                <a:sym typeface="Open Sans"/>
              </a:rPr>
              <a:t>. Retrieved February 2nd,, 2020 from https://www.merriam-webster.com/dictionary/participate</a:t>
            </a:r>
            <a:endParaRPr sz="800">
              <a:solidFill>
                <a:srgbClr val="3B3E41"/>
              </a:solidFill>
              <a:highlight>
                <a:srgbClr val="FFFFFF"/>
              </a:highlight>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sp>
        <p:nvSpPr>
          <p:cNvPr id="88" name="Google Shape;88;p16"/>
          <p:cNvSpPr txBox="1"/>
          <p:nvPr/>
        </p:nvSpPr>
        <p:spPr>
          <a:xfrm>
            <a:off x="4908300" y="4460550"/>
            <a:ext cx="4235700" cy="544500"/>
          </a:xfrm>
          <a:prstGeom prst="rect">
            <a:avLst/>
          </a:prstGeom>
          <a:noFill/>
          <a:ln>
            <a:noFill/>
          </a:ln>
        </p:spPr>
        <p:txBody>
          <a:bodyPr spcFirstLastPara="1" wrap="square" lIns="91425" tIns="91425" rIns="91425" bIns="91425" anchor="t" anchorCtr="0">
            <a:noAutofit/>
          </a:bodyPr>
          <a:lstStyle/>
          <a:p>
            <a:pPr marL="0" lvl="0" indent="0" algn="l" rtl="0">
              <a:lnSpc>
                <a:spcPct val="177272"/>
              </a:lnSpc>
              <a:spcBef>
                <a:spcPts val="0"/>
              </a:spcBef>
              <a:spcAft>
                <a:spcPts val="0"/>
              </a:spcAft>
              <a:buNone/>
            </a:pPr>
            <a:r>
              <a:rPr lang="en" sz="800">
                <a:solidFill>
                  <a:srgbClr val="3B3E41"/>
                </a:solidFill>
                <a:highlight>
                  <a:srgbClr val="FFFFFF"/>
                </a:highlight>
                <a:latin typeface="Open Sans"/>
                <a:ea typeface="Open Sans"/>
                <a:cs typeface="Open Sans"/>
                <a:sym typeface="Open Sans"/>
              </a:rPr>
              <a:t>engage. 2020. In </a:t>
            </a:r>
            <a:r>
              <a:rPr lang="en" sz="800" i="1">
                <a:solidFill>
                  <a:srgbClr val="3B3E41"/>
                </a:solidFill>
                <a:highlight>
                  <a:srgbClr val="FFFFFF"/>
                </a:highlight>
                <a:latin typeface="Open Sans"/>
                <a:ea typeface="Open Sans"/>
                <a:cs typeface="Open Sans"/>
                <a:sym typeface="Open Sans"/>
              </a:rPr>
              <a:t>Merriam-Webster.com</a:t>
            </a:r>
            <a:r>
              <a:rPr lang="en" sz="800">
                <a:solidFill>
                  <a:srgbClr val="3B3E41"/>
                </a:solidFill>
                <a:highlight>
                  <a:srgbClr val="FFFFFF"/>
                </a:highlight>
                <a:latin typeface="Open Sans"/>
                <a:ea typeface="Open Sans"/>
                <a:cs typeface="Open Sans"/>
                <a:sym typeface="Open Sans"/>
              </a:rPr>
              <a:t>. Retrieved February 2nd,, 2020 from https://www.merriam-webster.com/dictionary/engage</a:t>
            </a:r>
            <a:endParaRPr>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Peds and Geriatrics- Two Sides of a Coin</a:t>
            </a:r>
            <a:endParaRPr/>
          </a:p>
        </p:txBody>
      </p:sp>
      <p:sp>
        <p:nvSpPr>
          <p:cNvPr id="94" name="Google Shape;94;p17"/>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Peds-</a:t>
            </a:r>
            <a:endParaRPr/>
          </a:p>
          <a:p>
            <a:pPr marL="0" lvl="0" indent="0" algn="l" rtl="0">
              <a:spcBef>
                <a:spcPts val="1600"/>
              </a:spcBef>
              <a:spcAft>
                <a:spcPts val="0"/>
              </a:spcAft>
              <a:buNone/>
            </a:pPr>
            <a:r>
              <a:rPr lang="en"/>
              <a:t>Require primary reinforcement</a:t>
            </a:r>
            <a:endParaRPr/>
          </a:p>
          <a:p>
            <a:pPr marL="0" lvl="0" indent="0" algn="l" rtl="0">
              <a:spcBef>
                <a:spcPts val="1600"/>
              </a:spcBef>
              <a:spcAft>
                <a:spcPts val="0"/>
              </a:spcAft>
              <a:buNone/>
            </a:pPr>
            <a:r>
              <a:rPr lang="en"/>
              <a:t>Lack cognitive ability to comprehend </a:t>
            </a:r>
            <a:endParaRPr/>
          </a:p>
          <a:p>
            <a:pPr marL="0" lvl="0" indent="0" algn="l" rtl="0">
              <a:spcBef>
                <a:spcPts val="1600"/>
              </a:spcBef>
              <a:spcAft>
                <a:spcPts val="0"/>
              </a:spcAft>
              <a:buNone/>
            </a:pPr>
            <a:r>
              <a:rPr lang="en"/>
              <a:t>Habilitation</a:t>
            </a:r>
            <a:endParaRPr/>
          </a:p>
          <a:p>
            <a:pPr marL="0" lvl="0" indent="0" algn="l" rtl="0">
              <a:spcBef>
                <a:spcPts val="1600"/>
              </a:spcBef>
              <a:spcAft>
                <a:spcPts val="1600"/>
              </a:spcAft>
              <a:buNone/>
            </a:pPr>
            <a:r>
              <a:rPr lang="en"/>
              <a:t>Family involvement benefits</a:t>
            </a:r>
            <a:endParaRPr/>
          </a:p>
        </p:txBody>
      </p:sp>
      <p:sp>
        <p:nvSpPr>
          <p:cNvPr id="95" name="Google Shape;95;p17"/>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Geriatrics-</a:t>
            </a:r>
            <a:endParaRPr/>
          </a:p>
          <a:p>
            <a:pPr marL="0" lvl="0" indent="0" algn="l" rtl="0">
              <a:spcBef>
                <a:spcPts val="1600"/>
              </a:spcBef>
              <a:spcAft>
                <a:spcPts val="0"/>
              </a:spcAft>
              <a:buNone/>
            </a:pPr>
            <a:r>
              <a:rPr lang="en"/>
              <a:t>May not require reinforcements</a:t>
            </a:r>
            <a:endParaRPr/>
          </a:p>
          <a:p>
            <a:pPr marL="0" lvl="0" indent="0" algn="l" rtl="0">
              <a:spcBef>
                <a:spcPts val="1600"/>
              </a:spcBef>
              <a:spcAft>
                <a:spcPts val="0"/>
              </a:spcAft>
              <a:buNone/>
            </a:pPr>
            <a:r>
              <a:rPr lang="en"/>
              <a:t>May lack cognitive ability to comprehend</a:t>
            </a:r>
            <a:endParaRPr/>
          </a:p>
          <a:p>
            <a:pPr marL="0" lvl="0" indent="0" algn="l" rtl="0">
              <a:spcBef>
                <a:spcPts val="1600"/>
              </a:spcBef>
              <a:spcAft>
                <a:spcPts val="0"/>
              </a:spcAft>
              <a:buNone/>
            </a:pPr>
            <a:r>
              <a:rPr lang="en"/>
              <a:t>Rehabilitation or Compensation of deficits</a:t>
            </a:r>
            <a:endParaRPr/>
          </a:p>
          <a:p>
            <a:pPr marL="0" lvl="0" indent="0" algn="l" rtl="0">
              <a:spcBef>
                <a:spcPts val="1600"/>
              </a:spcBef>
              <a:spcAft>
                <a:spcPts val="1600"/>
              </a:spcAft>
              <a:buNone/>
            </a:pPr>
            <a:r>
              <a:rPr lang="en"/>
              <a:t>Family involvement benefits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Adults- not necessarily easier than peds/geri	</a:t>
            </a:r>
            <a:endParaRPr/>
          </a:p>
        </p:txBody>
      </p:sp>
      <p:sp>
        <p:nvSpPr>
          <p:cNvPr id="101" name="Google Shape;101;p18"/>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Cognitively Intact-</a:t>
            </a:r>
            <a:endParaRPr/>
          </a:p>
          <a:p>
            <a:pPr marL="0" lvl="0" indent="0" algn="l" rtl="0">
              <a:spcBef>
                <a:spcPts val="1600"/>
              </a:spcBef>
              <a:spcAft>
                <a:spcPts val="0"/>
              </a:spcAft>
              <a:buNone/>
            </a:pPr>
            <a:r>
              <a:rPr lang="en"/>
              <a:t>May lack comprehension of deficits</a:t>
            </a:r>
            <a:endParaRPr/>
          </a:p>
          <a:p>
            <a:pPr marL="0" lvl="0" indent="0" algn="l" rtl="0">
              <a:spcBef>
                <a:spcPts val="1600"/>
              </a:spcBef>
              <a:spcAft>
                <a:spcPts val="0"/>
              </a:spcAft>
              <a:buNone/>
            </a:pPr>
            <a:r>
              <a:rPr lang="en"/>
              <a:t>May be resistant </a:t>
            </a:r>
            <a:endParaRPr/>
          </a:p>
          <a:p>
            <a:pPr marL="0" lvl="0" indent="0" algn="l" rtl="0">
              <a:spcBef>
                <a:spcPts val="1600"/>
              </a:spcBef>
              <a:spcAft>
                <a:spcPts val="0"/>
              </a:spcAft>
              <a:buNone/>
            </a:pPr>
            <a:r>
              <a:rPr lang="en"/>
              <a:t>May have other focus/goals</a:t>
            </a:r>
            <a:endParaRPr/>
          </a:p>
          <a:p>
            <a:pPr marL="0" lvl="0" indent="0" algn="l" rtl="0">
              <a:spcBef>
                <a:spcPts val="1600"/>
              </a:spcBef>
              <a:spcAft>
                <a:spcPts val="0"/>
              </a:spcAft>
              <a:buNone/>
            </a:pPr>
            <a:r>
              <a:rPr lang="en"/>
              <a:t>Financial resources</a:t>
            </a:r>
            <a:endParaRPr/>
          </a:p>
          <a:p>
            <a:pPr marL="0" lvl="0" indent="0" algn="l" rtl="0">
              <a:spcBef>
                <a:spcPts val="1600"/>
              </a:spcBef>
              <a:spcAft>
                <a:spcPts val="1600"/>
              </a:spcAft>
              <a:buNone/>
            </a:pPr>
            <a:endParaRPr/>
          </a:p>
        </p:txBody>
      </p:sp>
      <p:sp>
        <p:nvSpPr>
          <p:cNvPr id="102" name="Google Shape;102;p18"/>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Cognitive Deficits-</a:t>
            </a:r>
            <a:endParaRPr/>
          </a:p>
          <a:p>
            <a:pPr marL="0" lvl="0" indent="0" algn="l" rtl="0">
              <a:spcBef>
                <a:spcPts val="1600"/>
              </a:spcBef>
              <a:spcAft>
                <a:spcPts val="0"/>
              </a:spcAft>
              <a:buNone/>
            </a:pPr>
            <a:r>
              <a:rPr lang="en"/>
              <a:t>May lack insight/inability to comprehend</a:t>
            </a:r>
            <a:endParaRPr/>
          </a:p>
          <a:p>
            <a:pPr marL="0" lvl="0" indent="0" algn="l" rtl="0">
              <a:spcBef>
                <a:spcPts val="1600"/>
              </a:spcBef>
              <a:spcAft>
                <a:spcPts val="0"/>
              </a:spcAft>
              <a:buNone/>
            </a:pPr>
            <a:r>
              <a:rPr lang="en"/>
              <a:t>May require reinforcements</a:t>
            </a:r>
            <a:endParaRPr/>
          </a:p>
          <a:p>
            <a:pPr marL="0" lvl="0" indent="0" algn="l" rtl="0">
              <a:spcBef>
                <a:spcPts val="1600"/>
              </a:spcBef>
              <a:spcAft>
                <a:spcPts val="0"/>
              </a:spcAft>
              <a:buNone/>
            </a:pPr>
            <a:r>
              <a:rPr lang="en"/>
              <a:t>Family/caregiver supports</a:t>
            </a:r>
            <a:endParaRPr/>
          </a:p>
          <a:p>
            <a:pPr marL="0" lvl="0" indent="0" algn="l" rtl="0">
              <a:spcBef>
                <a:spcPts val="1600"/>
              </a:spcBef>
              <a:spcAft>
                <a:spcPts val="1600"/>
              </a:spcAft>
              <a:buNone/>
            </a:pPr>
            <a:r>
              <a:rPr lang="en"/>
              <a:t>Other health issues</a:t>
            </a:r>
            <a:endParaRPr/>
          </a:p>
        </p:txBody>
      </p:sp>
    </p:spTree>
  </p:cSld>
  <p:clrMapOvr>
    <a:masterClrMapping/>
  </p:clrMapOvr>
  <mc:AlternateContent xmlns:mc="http://schemas.openxmlformats.org/markup-compatibility/2006" xmlns:p14="http://schemas.microsoft.com/office/powerpoint/2010/main">
    <mc:Choice Requires="p14">
      <p:transition spd="slow" p14:dur="30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290075" y="1795550"/>
            <a:ext cx="4045200" cy="167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Barriers in Service Delivery</a:t>
            </a:r>
            <a:endParaRPr/>
          </a:p>
        </p:txBody>
      </p:sp>
      <p:sp>
        <p:nvSpPr>
          <p:cNvPr id="108" name="Google Shape;108;p19"/>
          <p:cNvSpPr txBox="1">
            <a:spLocks noGrp="1"/>
          </p:cNvSpPr>
          <p:nvPr>
            <p:ph type="body" idx="2"/>
          </p:nvPr>
        </p:nvSpPr>
        <p:spPr>
          <a:xfrm>
            <a:off x="4654900" y="204050"/>
            <a:ext cx="4329900" cy="485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(Cowpe, et al. 2014)</a:t>
            </a:r>
            <a:endParaRPr/>
          </a:p>
          <a:p>
            <a:pPr marL="0" lvl="0" indent="0" algn="l" rtl="0">
              <a:spcBef>
                <a:spcPts val="1600"/>
              </a:spcBef>
              <a:spcAft>
                <a:spcPts val="0"/>
              </a:spcAft>
              <a:buNone/>
            </a:pPr>
            <a:r>
              <a:rPr lang="en" sz="1200">
                <a:solidFill>
                  <a:srgbClr val="FFFFFF"/>
                </a:solidFill>
              </a:rPr>
              <a:t>The facilitators and barriers to parents’ collaboration with the MDT were categorised into three separate subthemes: (1) accessing services, (2) professional knowledge and (3) professional skillset.</a:t>
            </a:r>
            <a:endParaRPr sz="1200">
              <a:solidFill>
                <a:srgbClr val="FFFFFF"/>
              </a:solidFill>
            </a:endParaRPr>
          </a:p>
          <a:p>
            <a:pPr marL="0" lvl="0" indent="0" algn="l" rtl="0">
              <a:spcBef>
                <a:spcPts val="1600"/>
              </a:spcBef>
              <a:spcAft>
                <a:spcPts val="0"/>
              </a:spcAft>
              <a:buNone/>
            </a:pPr>
            <a:r>
              <a:rPr lang="en" sz="1200">
                <a:solidFill>
                  <a:srgbClr val="FFFFFF"/>
                </a:solidFill>
              </a:rPr>
              <a:t>Parents attributed their health and care professionals with a level of expertise and specialist knowledge; however, some parents felt that this knowledge was poorly demonstrated by professionals at crucial time points when it was needed; particularly in the early stages of seeking support and specialist advice for their child. Five parents received misdiagnoses of their child's dysphagia, which resulted in a wait of up to 5 years for an accurate diagnosis and to receive specialist intervention.</a:t>
            </a:r>
            <a:endParaRPr sz="1200">
              <a:solidFill>
                <a:srgbClr val="FFFFFF"/>
              </a:solidFill>
            </a:endParaRPr>
          </a:p>
          <a:p>
            <a:pPr marL="0" lvl="0" indent="0" algn="l" rtl="0">
              <a:spcBef>
                <a:spcPts val="1600"/>
              </a:spcBef>
              <a:spcAft>
                <a:spcPts val="1600"/>
              </a:spcAft>
              <a:buNone/>
            </a:pPr>
            <a:r>
              <a:rPr lang="en" sz="1200">
                <a:solidFill>
                  <a:srgbClr val="FFFFFF"/>
                </a:solidFill>
              </a:rPr>
              <a:t>Parents provided a list of qualities they value in healthcare professionals, placing the greatest importance on communication skills. Parents valued professionals who demonstrated a willingness to listen and who actively sought their opinions.</a:t>
            </a:r>
            <a:endParaRPr>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p:nvPr/>
        </p:nvSpPr>
        <p:spPr>
          <a:xfrm>
            <a:off x="0" y="0"/>
            <a:ext cx="9144000" cy="701400"/>
          </a:xfrm>
          <a:prstGeom prst="rect">
            <a:avLst/>
          </a:prstGeom>
          <a:noFill/>
          <a:ln>
            <a:noFill/>
          </a:ln>
        </p:spPr>
        <p:txBody>
          <a:bodyPr spcFirstLastPara="1" wrap="square" lIns="91425" tIns="91425" rIns="91425" bIns="91425" anchor="t" anchorCtr="0">
            <a:noAutofit/>
          </a:bodyPr>
          <a:lstStyle/>
          <a:p>
            <a:pPr marL="292100" marR="292100" lvl="0" indent="0" algn="l" rtl="0">
              <a:lnSpc>
                <a:spcPct val="115000"/>
              </a:lnSpc>
              <a:spcBef>
                <a:spcPts val="2300"/>
              </a:spcBef>
              <a:spcAft>
                <a:spcPts val="0"/>
              </a:spcAft>
              <a:buNone/>
            </a:pPr>
            <a:endParaRPr sz="1800">
              <a:latin typeface="Open Sans"/>
              <a:ea typeface="Open Sans"/>
              <a:cs typeface="Open Sans"/>
              <a:sym typeface="Open Sans"/>
            </a:endParaRPr>
          </a:p>
          <a:p>
            <a:pPr marL="292100" marR="292100" lvl="0" indent="0" algn="l" rtl="0">
              <a:lnSpc>
                <a:spcPct val="100000"/>
              </a:lnSpc>
              <a:spcBef>
                <a:spcPts val="2300"/>
              </a:spcBef>
              <a:spcAft>
                <a:spcPts val="0"/>
              </a:spcAft>
              <a:buNone/>
            </a:pPr>
            <a:r>
              <a:rPr lang="en" b="1" i="1">
                <a:solidFill>
                  <a:srgbClr val="303030"/>
                </a:solidFill>
                <a:latin typeface="Times New Roman"/>
                <a:ea typeface="Times New Roman"/>
                <a:cs typeface="Times New Roman"/>
                <a:sym typeface="Times New Roman"/>
              </a:rPr>
              <a:t>I felt that [the professionals] were very risk-averse…their first concern was to ensure the risk was minimized completely and utterly, rather than recognising that there was a risk but that it wasn't too great yet.</a:t>
            </a:r>
            <a:endParaRPr b="1" i="1">
              <a:solidFill>
                <a:srgbClr val="303030"/>
              </a:solidFill>
              <a:latin typeface="Times New Roman"/>
              <a:ea typeface="Times New Roman"/>
              <a:cs typeface="Times New Roman"/>
              <a:sym typeface="Times New Roman"/>
            </a:endParaRPr>
          </a:p>
          <a:p>
            <a:pPr marL="292100" marR="292100" lvl="0" indent="0" algn="l" rtl="0">
              <a:lnSpc>
                <a:spcPct val="100000"/>
              </a:lnSpc>
              <a:spcBef>
                <a:spcPts val="0"/>
              </a:spcBef>
              <a:spcAft>
                <a:spcPts val="0"/>
              </a:spcAft>
              <a:buNone/>
            </a:pPr>
            <a:endParaRPr b="1" i="1">
              <a:solidFill>
                <a:srgbClr val="303030"/>
              </a:solidFill>
              <a:latin typeface="Times New Roman"/>
              <a:ea typeface="Times New Roman"/>
              <a:cs typeface="Times New Roman"/>
              <a:sym typeface="Times New Roman"/>
            </a:endParaRPr>
          </a:p>
          <a:p>
            <a:pPr marL="292100" marR="292100" lvl="0" indent="0" algn="l" rtl="0">
              <a:lnSpc>
                <a:spcPct val="100000"/>
              </a:lnSpc>
              <a:spcBef>
                <a:spcPts val="0"/>
              </a:spcBef>
              <a:spcAft>
                <a:spcPts val="0"/>
              </a:spcAft>
              <a:buNone/>
            </a:pPr>
            <a:r>
              <a:rPr lang="en" b="1" i="1">
                <a:solidFill>
                  <a:srgbClr val="303030"/>
                </a:solidFill>
                <a:latin typeface="Times New Roman"/>
                <a:ea typeface="Times New Roman"/>
                <a:cs typeface="Times New Roman"/>
                <a:sym typeface="Times New Roman"/>
              </a:rPr>
              <a:t>We told school that if the children are having any treats, our daughter can have them too… There was an event where all the children were having hot chocolate with marshmallows. They wouldn't let our daughter have one and she got upset.</a:t>
            </a:r>
            <a:endParaRPr b="1" i="1">
              <a:solidFill>
                <a:srgbClr val="303030"/>
              </a:solidFill>
              <a:latin typeface="Times New Roman"/>
              <a:ea typeface="Times New Roman"/>
              <a:cs typeface="Times New Roman"/>
              <a:sym typeface="Times New Roman"/>
            </a:endParaRPr>
          </a:p>
          <a:p>
            <a:pPr marL="292100" marR="292100" lvl="0" indent="0" algn="l" rtl="0">
              <a:lnSpc>
                <a:spcPct val="100000"/>
              </a:lnSpc>
              <a:spcBef>
                <a:spcPts val="0"/>
              </a:spcBef>
              <a:spcAft>
                <a:spcPts val="0"/>
              </a:spcAft>
              <a:buNone/>
            </a:pPr>
            <a:endParaRPr b="1" i="1">
              <a:solidFill>
                <a:srgbClr val="303030"/>
              </a:solidFill>
              <a:latin typeface="Times New Roman"/>
              <a:ea typeface="Times New Roman"/>
              <a:cs typeface="Times New Roman"/>
              <a:sym typeface="Times New Roman"/>
            </a:endParaRPr>
          </a:p>
          <a:p>
            <a:pPr marL="292100" marR="292100" lvl="0" indent="0" algn="l" rtl="0">
              <a:lnSpc>
                <a:spcPct val="100000"/>
              </a:lnSpc>
              <a:spcBef>
                <a:spcPts val="0"/>
              </a:spcBef>
              <a:spcAft>
                <a:spcPts val="0"/>
              </a:spcAft>
              <a:buNone/>
            </a:pPr>
            <a:endParaRPr b="1" i="1">
              <a:solidFill>
                <a:srgbClr val="303030"/>
              </a:solidFill>
              <a:latin typeface="Times New Roman"/>
              <a:ea typeface="Times New Roman"/>
              <a:cs typeface="Times New Roman"/>
              <a:sym typeface="Times New Roman"/>
            </a:endParaRPr>
          </a:p>
          <a:p>
            <a:pPr marL="292100" marR="292100" lvl="0" indent="0" algn="l" rtl="0">
              <a:lnSpc>
                <a:spcPct val="100000"/>
              </a:lnSpc>
              <a:spcBef>
                <a:spcPts val="0"/>
              </a:spcBef>
              <a:spcAft>
                <a:spcPts val="0"/>
              </a:spcAft>
              <a:buNone/>
            </a:pPr>
            <a:r>
              <a:rPr lang="en" b="1" i="1">
                <a:solidFill>
                  <a:srgbClr val="303030"/>
                </a:solidFill>
                <a:latin typeface="Times New Roman"/>
                <a:ea typeface="Times New Roman"/>
                <a:cs typeface="Times New Roman"/>
                <a:sym typeface="Times New Roman"/>
              </a:rPr>
              <a:t>[The professionals] don't liaise with each other at all…although they are all in the same building.</a:t>
            </a:r>
            <a:endParaRPr b="1" i="1">
              <a:solidFill>
                <a:srgbClr val="303030"/>
              </a:solidFill>
              <a:latin typeface="Times New Roman"/>
              <a:ea typeface="Times New Roman"/>
              <a:cs typeface="Times New Roman"/>
              <a:sym typeface="Times New Roman"/>
            </a:endParaRPr>
          </a:p>
          <a:p>
            <a:pPr marL="292100" marR="292100" lvl="0" indent="0" algn="l" rtl="0">
              <a:lnSpc>
                <a:spcPct val="100000"/>
              </a:lnSpc>
              <a:spcBef>
                <a:spcPts val="0"/>
              </a:spcBef>
              <a:spcAft>
                <a:spcPts val="0"/>
              </a:spcAft>
              <a:buNone/>
            </a:pPr>
            <a:endParaRPr b="1" i="1">
              <a:solidFill>
                <a:srgbClr val="303030"/>
              </a:solidFill>
              <a:latin typeface="Times New Roman"/>
              <a:ea typeface="Times New Roman"/>
              <a:cs typeface="Times New Roman"/>
              <a:sym typeface="Times New Roman"/>
            </a:endParaRPr>
          </a:p>
          <a:p>
            <a:pPr marL="292100" marR="292100" lvl="0" indent="0" algn="l" rtl="0">
              <a:lnSpc>
                <a:spcPct val="100000"/>
              </a:lnSpc>
              <a:spcBef>
                <a:spcPts val="0"/>
              </a:spcBef>
              <a:spcAft>
                <a:spcPts val="0"/>
              </a:spcAft>
              <a:buNone/>
            </a:pPr>
            <a:r>
              <a:rPr lang="en" b="1" i="1">
                <a:solidFill>
                  <a:srgbClr val="303030"/>
                </a:solidFill>
                <a:latin typeface="Times New Roman"/>
                <a:ea typeface="Times New Roman"/>
                <a:cs typeface="Times New Roman"/>
                <a:sym typeface="Times New Roman"/>
              </a:rPr>
              <a:t>Parents have the answers even if we don't have the terminology.</a:t>
            </a:r>
            <a:endParaRPr b="1" i="1">
              <a:solidFill>
                <a:srgbClr val="303030"/>
              </a:solidFill>
              <a:latin typeface="Times New Roman"/>
              <a:ea typeface="Times New Roman"/>
              <a:cs typeface="Times New Roman"/>
              <a:sym typeface="Times New Roman"/>
            </a:endParaRPr>
          </a:p>
          <a:p>
            <a:pPr marL="292100" marR="292100" lvl="0" indent="0" algn="l" rtl="0">
              <a:lnSpc>
                <a:spcPct val="100000"/>
              </a:lnSpc>
              <a:spcBef>
                <a:spcPts val="0"/>
              </a:spcBef>
              <a:spcAft>
                <a:spcPts val="0"/>
              </a:spcAft>
              <a:buNone/>
            </a:pPr>
            <a:endParaRPr b="1" i="1">
              <a:solidFill>
                <a:srgbClr val="303030"/>
              </a:solidFill>
              <a:latin typeface="Times New Roman"/>
              <a:ea typeface="Times New Roman"/>
              <a:cs typeface="Times New Roman"/>
              <a:sym typeface="Times New Roman"/>
            </a:endParaRPr>
          </a:p>
          <a:p>
            <a:pPr marL="292100" marR="292100" lvl="0" indent="0" algn="l" rtl="0">
              <a:lnSpc>
                <a:spcPct val="100000"/>
              </a:lnSpc>
              <a:spcBef>
                <a:spcPts val="0"/>
              </a:spcBef>
              <a:spcAft>
                <a:spcPts val="0"/>
              </a:spcAft>
              <a:buNone/>
            </a:pPr>
            <a:r>
              <a:rPr lang="en" b="1" i="1">
                <a:solidFill>
                  <a:srgbClr val="303030"/>
                </a:solidFill>
                <a:latin typeface="Times New Roman"/>
                <a:ea typeface="Times New Roman"/>
                <a:cs typeface="Times New Roman"/>
                <a:sym typeface="Times New Roman"/>
              </a:rPr>
              <a:t>More the medical side than the community side have no respect or value for what the parents have to say…it's quite nice when you find people who actually listen.</a:t>
            </a:r>
            <a:endParaRPr b="1" i="1">
              <a:solidFill>
                <a:srgbClr val="303030"/>
              </a:solidFill>
              <a:latin typeface="Times New Roman"/>
              <a:ea typeface="Times New Roman"/>
              <a:cs typeface="Times New Roman"/>
              <a:sym typeface="Times New Roman"/>
            </a:endParaRPr>
          </a:p>
          <a:p>
            <a:pPr marL="292100" marR="292100" lvl="0" indent="0" algn="l" rtl="0">
              <a:lnSpc>
                <a:spcPct val="100000"/>
              </a:lnSpc>
              <a:spcBef>
                <a:spcPts val="0"/>
              </a:spcBef>
              <a:spcAft>
                <a:spcPts val="0"/>
              </a:spcAft>
              <a:buNone/>
            </a:pPr>
            <a:endParaRPr b="1" i="1">
              <a:solidFill>
                <a:srgbClr val="303030"/>
              </a:solidFill>
              <a:latin typeface="Times New Roman"/>
              <a:ea typeface="Times New Roman"/>
              <a:cs typeface="Times New Roman"/>
              <a:sym typeface="Times New Roman"/>
            </a:endParaRPr>
          </a:p>
          <a:p>
            <a:pPr marL="292100" marR="292100" lvl="0" indent="0" algn="l" rtl="0">
              <a:lnSpc>
                <a:spcPct val="100000"/>
              </a:lnSpc>
              <a:spcBef>
                <a:spcPts val="0"/>
              </a:spcBef>
              <a:spcAft>
                <a:spcPts val="0"/>
              </a:spcAft>
              <a:buNone/>
            </a:pPr>
            <a:r>
              <a:rPr lang="en" b="1" i="1">
                <a:solidFill>
                  <a:srgbClr val="303030"/>
                </a:solidFill>
                <a:latin typeface="Times New Roman"/>
                <a:ea typeface="Times New Roman"/>
                <a:cs typeface="Times New Roman"/>
                <a:sym typeface="Times New Roman"/>
              </a:rPr>
              <a:t>The interpersonal (skills) are as important as the clinical (skills).</a:t>
            </a:r>
            <a:endParaRPr b="1" i="1">
              <a:solidFill>
                <a:srgbClr val="303030"/>
              </a:solidFill>
              <a:latin typeface="Times New Roman"/>
              <a:ea typeface="Times New Roman"/>
              <a:cs typeface="Times New Roman"/>
              <a:sym typeface="Times New Roman"/>
            </a:endParaRPr>
          </a:p>
          <a:p>
            <a:pPr marL="292100" marR="292100" lvl="0" indent="0" algn="l" rtl="0">
              <a:lnSpc>
                <a:spcPct val="100000"/>
              </a:lnSpc>
              <a:spcBef>
                <a:spcPts val="0"/>
              </a:spcBef>
              <a:spcAft>
                <a:spcPts val="0"/>
              </a:spcAft>
              <a:buNone/>
            </a:pPr>
            <a:endParaRPr b="1" i="1">
              <a:solidFill>
                <a:srgbClr val="303030"/>
              </a:solidFill>
              <a:latin typeface="Times New Roman"/>
              <a:ea typeface="Times New Roman"/>
              <a:cs typeface="Times New Roman"/>
              <a:sym typeface="Times New Roman"/>
            </a:endParaRPr>
          </a:p>
          <a:p>
            <a:pPr marL="292100" marR="292100" lvl="0" indent="0" algn="l" rtl="0">
              <a:lnSpc>
                <a:spcPct val="100000"/>
              </a:lnSpc>
              <a:spcBef>
                <a:spcPts val="0"/>
              </a:spcBef>
              <a:spcAft>
                <a:spcPts val="0"/>
              </a:spcAft>
              <a:buNone/>
            </a:pPr>
            <a:r>
              <a:rPr lang="en" b="1" i="1">
                <a:solidFill>
                  <a:srgbClr val="303030"/>
                </a:solidFill>
                <a:latin typeface="Times New Roman"/>
                <a:ea typeface="Times New Roman"/>
                <a:cs typeface="Times New Roman"/>
                <a:sym typeface="Times New Roman"/>
              </a:rPr>
              <a:t>I felt that this was very poorly handled in terms of the emotional impact it can have on a parent, to say you might not be able to feed your child yourself.</a:t>
            </a:r>
            <a:endParaRPr b="1" i="1">
              <a:solidFill>
                <a:srgbClr val="303030"/>
              </a:solidFill>
              <a:latin typeface="Times New Roman"/>
              <a:ea typeface="Times New Roman"/>
              <a:cs typeface="Times New Roman"/>
              <a:sym typeface="Times New Roman"/>
            </a:endParaRPr>
          </a:p>
          <a:p>
            <a:pPr marL="292100" marR="292100" lvl="0" indent="0" algn="l" rtl="0">
              <a:lnSpc>
                <a:spcPct val="115000"/>
              </a:lnSpc>
              <a:spcBef>
                <a:spcPts val="2300"/>
              </a:spcBef>
              <a:spcAft>
                <a:spcPts val="0"/>
              </a:spcAft>
              <a:buNone/>
            </a:pPr>
            <a:endParaRPr sz="1200" i="1">
              <a:highlight>
                <a:srgbClr val="FFFFFF"/>
              </a:highlight>
              <a:latin typeface="Times New Roman"/>
              <a:ea typeface="Times New Roman"/>
              <a:cs typeface="Times New Roman"/>
              <a:sym typeface="Times New Roman"/>
            </a:endParaRPr>
          </a:p>
          <a:p>
            <a:pPr marL="292100" marR="292100" lvl="0" indent="0" algn="l" rtl="0">
              <a:lnSpc>
                <a:spcPct val="115000"/>
              </a:lnSpc>
              <a:spcBef>
                <a:spcPts val="2300"/>
              </a:spcBef>
              <a:spcAft>
                <a:spcPts val="2300"/>
              </a:spcAft>
              <a:buNone/>
            </a:pPr>
            <a:endParaRPr sz="1200" i="1">
              <a:highlight>
                <a:srgbClr val="FFFFFF"/>
              </a:highlight>
              <a:latin typeface="Times New Roman"/>
              <a:ea typeface="Times New Roman"/>
              <a:cs typeface="Times New Roman"/>
              <a:sym typeface="Times New Roman"/>
            </a:endParaRPr>
          </a:p>
        </p:txBody>
      </p:sp>
      <p:sp>
        <p:nvSpPr>
          <p:cNvPr id="114" name="Google Shape;114;p20"/>
          <p:cNvSpPr txBox="1">
            <a:spLocks noGrp="1"/>
          </p:cNvSpPr>
          <p:nvPr>
            <p:ph type="title"/>
          </p:nvPr>
        </p:nvSpPr>
        <p:spPr>
          <a:xfrm>
            <a:off x="222425" y="62350"/>
            <a:ext cx="8571300" cy="942000"/>
          </a:xfrm>
          <a:prstGeom prst="rect">
            <a:avLst/>
          </a:prstGeom>
        </p:spPr>
        <p:txBody>
          <a:bodyPr spcFirstLastPara="1" wrap="square" lIns="91425" tIns="91425" rIns="91425" bIns="91425" anchor="ctr" anchorCtr="0">
            <a:noAutofit/>
          </a:bodyPr>
          <a:lstStyle/>
          <a:p>
            <a:pPr marL="292100" marR="292100" lvl="0" indent="0" algn="l" rtl="0">
              <a:lnSpc>
                <a:spcPct val="115000"/>
              </a:lnSpc>
              <a:spcBef>
                <a:spcPts val="2300"/>
              </a:spcBef>
              <a:spcAft>
                <a:spcPts val="2300"/>
              </a:spcAft>
              <a:buNone/>
            </a:pPr>
            <a:r>
              <a:rPr lang="en" sz="1800" b="0">
                <a:solidFill>
                  <a:srgbClr val="000000"/>
                </a:solidFill>
                <a:latin typeface="Open Sans"/>
                <a:ea typeface="Open Sans"/>
                <a:cs typeface="Open Sans"/>
                <a:sym typeface="Open Sans"/>
              </a:rPr>
              <a:t>(Cowpe, et al. 2014)- Quotes from parents of children with dysphagia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anim calcmode="lin" valueType="num">
                                      <p:cBhvr additive="base">
                                        <p:cTn id="7" dur="2500"/>
                                        <p:tgtEl>
                                          <p:spTgt spid="113">
                                            <p:txEl>
                                              <p:pRg st="0" end="0"/>
                                            </p:txEl>
                                          </p:spTgt>
                                        </p:tgtEl>
                                        <p:attrNameLst>
                                          <p:attrName>ppt_x</p:attrName>
                                        </p:attrNameLst>
                                      </p:cBhvr>
                                      <p:tavLst>
                                        <p:tav tm="0">
                                          <p:val>
                                            <p:strVal val="#ppt_x+1"/>
                                          </p:val>
                                        </p:tav>
                                        <p:tav tm="100000">
                                          <p:val>
                                            <p:strVal val="#ppt_x"/>
                                          </p:val>
                                        </p:tav>
                                      </p:tavLst>
                                    </p:anim>
                                  </p:childTnLst>
                                </p:cTn>
                              </p:par>
                            </p:childTnLst>
                          </p:cTn>
                        </p:par>
                        <p:par>
                          <p:cTn id="8" fill="hold">
                            <p:stCondLst>
                              <p:cond delay="2500"/>
                            </p:stCondLst>
                            <p:childTnLst>
                              <p:par>
                                <p:cTn id="9" presetID="2" presetClass="entr" presetSubtype="2" fill="hold" nodeType="afterEffect">
                                  <p:stCondLst>
                                    <p:cond delay="0"/>
                                  </p:stCondLst>
                                  <p:childTnLst>
                                    <p:set>
                                      <p:cBhvr>
                                        <p:cTn id="10" dur="1" fill="hold">
                                          <p:stCondLst>
                                            <p:cond delay="0"/>
                                          </p:stCondLst>
                                        </p:cTn>
                                        <p:tgtEl>
                                          <p:spTgt spid="113">
                                            <p:txEl>
                                              <p:pRg st="1" end="1"/>
                                            </p:txEl>
                                          </p:spTgt>
                                        </p:tgtEl>
                                        <p:attrNameLst>
                                          <p:attrName>style.visibility</p:attrName>
                                        </p:attrNameLst>
                                      </p:cBhvr>
                                      <p:to>
                                        <p:strVal val="visible"/>
                                      </p:to>
                                    </p:set>
                                    <p:anim calcmode="lin" valueType="num">
                                      <p:cBhvr additive="base">
                                        <p:cTn id="11" dur="2500"/>
                                        <p:tgtEl>
                                          <p:spTgt spid="113">
                                            <p:txEl>
                                              <p:pRg st="1" end="1"/>
                                            </p:txEl>
                                          </p:spTgt>
                                        </p:tgtEl>
                                        <p:attrNameLst>
                                          <p:attrName>ppt_x</p:attrName>
                                        </p:attrNameLst>
                                      </p:cBhvr>
                                      <p:tavLst>
                                        <p:tav tm="0">
                                          <p:val>
                                            <p:strVal val="#ppt_x+1"/>
                                          </p:val>
                                        </p:tav>
                                        <p:tav tm="100000">
                                          <p:val>
                                            <p:strVal val="#ppt_x"/>
                                          </p:val>
                                        </p:tav>
                                      </p:tavLst>
                                    </p:anim>
                                  </p:childTnLst>
                                </p:cTn>
                              </p:par>
                            </p:childTnLst>
                          </p:cTn>
                        </p:par>
                        <p:par>
                          <p:cTn id="12" fill="hold">
                            <p:stCondLst>
                              <p:cond delay="5000"/>
                            </p:stCondLst>
                            <p:childTnLst>
                              <p:par>
                                <p:cTn id="13" presetID="2" presetClass="entr" presetSubtype="2" fill="hold" nodeType="afterEffect">
                                  <p:stCondLst>
                                    <p:cond delay="0"/>
                                  </p:stCondLst>
                                  <p:childTnLst>
                                    <p:set>
                                      <p:cBhvr>
                                        <p:cTn id="14" dur="1" fill="hold">
                                          <p:stCondLst>
                                            <p:cond delay="0"/>
                                          </p:stCondLst>
                                        </p:cTn>
                                        <p:tgtEl>
                                          <p:spTgt spid="113">
                                            <p:txEl>
                                              <p:pRg st="2" end="2"/>
                                            </p:txEl>
                                          </p:spTgt>
                                        </p:tgtEl>
                                        <p:attrNameLst>
                                          <p:attrName>style.visibility</p:attrName>
                                        </p:attrNameLst>
                                      </p:cBhvr>
                                      <p:to>
                                        <p:strVal val="visible"/>
                                      </p:to>
                                    </p:set>
                                    <p:anim calcmode="lin" valueType="num">
                                      <p:cBhvr additive="base">
                                        <p:cTn id="15" dur="2500"/>
                                        <p:tgtEl>
                                          <p:spTgt spid="113">
                                            <p:txEl>
                                              <p:pRg st="2" end="2"/>
                                            </p:txEl>
                                          </p:spTgt>
                                        </p:tgtEl>
                                        <p:attrNameLst>
                                          <p:attrName>ppt_x</p:attrName>
                                        </p:attrNameLst>
                                      </p:cBhvr>
                                      <p:tavLst>
                                        <p:tav tm="0">
                                          <p:val>
                                            <p:strVal val="#ppt_x+1"/>
                                          </p:val>
                                        </p:tav>
                                        <p:tav tm="100000">
                                          <p:val>
                                            <p:strVal val="#ppt_x"/>
                                          </p:val>
                                        </p:tav>
                                      </p:tavLst>
                                    </p:anim>
                                  </p:childTnLst>
                                </p:cTn>
                              </p:par>
                            </p:childTnLst>
                          </p:cTn>
                        </p:par>
                        <p:par>
                          <p:cTn id="16" fill="hold">
                            <p:stCondLst>
                              <p:cond delay="7500"/>
                            </p:stCondLst>
                            <p:childTnLst>
                              <p:par>
                                <p:cTn id="17" presetID="2" presetClass="entr" presetSubtype="2" fill="hold" nodeType="afterEffect">
                                  <p:stCondLst>
                                    <p:cond delay="0"/>
                                  </p:stCondLst>
                                  <p:childTnLst>
                                    <p:set>
                                      <p:cBhvr>
                                        <p:cTn id="18" dur="1" fill="hold">
                                          <p:stCondLst>
                                            <p:cond delay="0"/>
                                          </p:stCondLst>
                                        </p:cTn>
                                        <p:tgtEl>
                                          <p:spTgt spid="113">
                                            <p:txEl>
                                              <p:pRg st="3" end="3"/>
                                            </p:txEl>
                                          </p:spTgt>
                                        </p:tgtEl>
                                        <p:attrNameLst>
                                          <p:attrName>style.visibility</p:attrName>
                                        </p:attrNameLst>
                                      </p:cBhvr>
                                      <p:to>
                                        <p:strVal val="visible"/>
                                      </p:to>
                                    </p:set>
                                    <p:anim calcmode="lin" valueType="num">
                                      <p:cBhvr additive="base">
                                        <p:cTn id="19" dur="2500"/>
                                        <p:tgtEl>
                                          <p:spTgt spid="113">
                                            <p:txEl>
                                              <p:pRg st="3" end="3"/>
                                            </p:txEl>
                                          </p:spTgt>
                                        </p:tgtEl>
                                        <p:attrNameLst>
                                          <p:attrName>ppt_x</p:attrName>
                                        </p:attrNameLst>
                                      </p:cBhvr>
                                      <p:tavLst>
                                        <p:tav tm="0">
                                          <p:val>
                                            <p:strVal val="#ppt_x+1"/>
                                          </p:val>
                                        </p:tav>
                                        <p:tav tm="100000">
                                          <p:val>
                                            <p:strVal val="#ppt_x"/>
                                          </p:val>
                                        </p:tav>
                                      </p:tavLst>
                                    </p:anim>
                                  </p:childTnLst>
                                </p:cTn>
                              </p:par>
                            </p:childTnLst>
                          </p:cTn>
                        </p:par>
                        <p:par>
                          <p:cTn id="20" fill="hold">
                            <p:stCondLst>
                              <p:cond delay="10000"/>
                            </p:stCondLst>
                            <p:childTnLst>
                              <p:par>
                                <p:cTn id="21" presetID="2" presetClass="entr" presetSubtype="2" fill="hold" nodeType="afterEffect">
                                  <p:stCondLst>
                                    <p:cond delay="0"/>
                                  </p:stCondLst>
                                  <p:childTnLst>
                                    <p:set>
                                      <p:cBhvr>
                                        <p:cTn id="22" dur="1" fill="hold">
                                          <p:stCondLst>
                                            <p:cond delay="0"/>
                                          </p:stCondLst>
                                        </p:cTn>
                                        <p:tgtEl>
                                          <p:spTgt spid="113">
                                            <p:txEl>
                                              <p:pRg st="4" end="4"/>
                                            </p:txEl>
                                          </p:spTgt>
                                        </p:tgtEl>
                                        <p:attrNameLst>
                                          <p:attrName>style.visibility</p:attrName>
                                        </p:attrNameLst>
                                      </p:cBhvr>
                                      <p:to>
                                        <p:strVal val="visible"/>
                                      </p:to>
                                    </p:set>
                                    <p:anim calcmode="lin" valueType="num">
                                      <p:cBhvr additive="base">
                                        <p:cTn id="23" dur="2500"/>
                                        <p:tgtEl>
                                          <p:spTgt spid="113">
                                            <p:txEl>
                                              <p:pRg st="4" end="4"/>
                                            </p:txEl>
                                          </p:spTgt>
                                        </p:tgtEl>
                                        <p:attrNameLst>
                                          <p:attrName>ppt_x</p:attrName>
                                        </p:attrNameLst>
                                      </p:cBhvr>
                                      <p:tavLst>
                                        <p:tav tm="0">
                                          <p:val>
                                            <p:strVal val="#ppt_x+1"/>
                                          </p:val>
                                        </p:tav>
                                        <p:tav tm="100000">
                                          <p:val>
                                            <p:strVal val="#ppt_x"/>
                                          </p:val>
                                        </p:tav>
                                      </p:tavLst>
                                    </p:anim>
                                  </p:childTnLst>
                                </p:cTn>
                              </p:par>
                            </p:childTnLst>
                          </p:cTn>
                        </p:par>
                        <p:par>
                          <p:cTn id="24" fill="hold">
                            <p:stCondLst>
                              <p:cond delay="12500"/>
                            </p:stCondLst>
                            <p:childTnLst>
                              <p:par>
                                <p:cTn id="25" presetID="2" presetClass="entr" presetSubtype="2" fill="hold" nodeType="afterEffect">
                                  <p:stCondLst>
                                    <p:cond delay="0"/>
                                  </p:stCondLst>
                                  <p:childTnLst>
                                    <p:set>
                                      <p:cBhvr>
                                        <p:cTn id="26" dur="1" fill="hold">
                                          <p:stCondLst>
                                            <p:cond delay="0"/>
                                          </p:stCondLst>
                                        </p:cTn>
                                        <p:tgtEl>
                                          <p:spTgt spid="113">
                                            <p:txEl>
                                              <p:pRg st="5" end="5"/>
                                            </p:txEl>
                                          </p:spTgt>
                                        </p:tgtEl>
                                        <p:attrNameLst>
                                          <p:attrName>style.visibility</p:attrName>
                                        </p:attrNameLst>
                                      </p:cBhvr>
                                      <p:to>
                                        <p:strVal val="visible"/>
                                      </p:to>
                                    </p:set>
                                    <p:anim calcmode="lin" valueType="num">
                                      <p:cBhvr additive="base">
                                        <p:cTn id="27" dur="2500"/>
                                        <p:tgtEl>
                                          <p:spTgt spid="113">
                                            <p:txEl>
                                              <p:pRg st="5" end="5"/>
                                            </p:txEl>
                                          </p:spTgt>
                                        </p:tgtEl>
                                        <p:attrNameLst>
                                          <p:attrName>ppt_x</p:attrName>
                                        </p:attrNameLst>
                                      </p:cBhvr>
                                      <p:tavLst>
                                        <p:tav tm="0">
                                          <p:val>
                                            <p:strVal val="#ppt_x+1"/>
                                          </p:val>
                                        </p:tav>
                                        <p:tav tm="100000">
                                          <p:val>
                                            <p:strVal val="#ppt_x"/>
                                          </p:val>
                                        </p:tav>
                                      </p:tavLst>
                                    </p:anim>
                                  </p:childTnLst>
                                </p:cTn>
                              </p:par>
                            </p:childTnLst>
                          </p:cTn>
                        </p:par>
                        <p:par>
                          <p:cTn id="28" fill="hold">
                            <p:stCondLst>
                              <p:cond delay="15000"/>
                            </p:stCondLst>
                            <p:childTnLst>
                              <p:par>
                                <p:cTn id="29" presetID="2" presetClass="entr" presetSubtype="2" fill="hold" nodeType="afterEffect">
                                  <p:stCondLst>
                                    <p:cond delay="0"/>
                                  </p:stCondLst>
                                  <p:childTnLst>
                                    <p:set>
                                      <p:cBhvr>
                                        <p:cTn id="30" dur="1" fill="hold">
                                          <p:stCondLst>
                                            <p:cond delay="0"/>
                                          </p:stCondLst>
                                        </p:cTn>
                                        <p:tgtEl>
                                          <p:spTgt spid="113">
                                            <p:txEl>
                                              <p:pRg st="6" end="6"/>
                                            </p:txEl>
                                          </p:spTgt>
                                        </p:tgtEl>
                                        <p:attrNameLst>
                                          <p:attrName>style.visibility</p:attrName>
                                        </p:attrNameLst>
                                      </p:cBhvr>
                                      <p:to>
                                        <p:strVal val="visible"/>
                                      </p:to>
                                    </p:set>
                                    <p:anim calcmode="lin" valueType="num">
                                      <p:cBhvr additive="base">
                                        <p:cTn id="31" dur="2500"/>
                                        <p:tgtEl>
                                          <p:spTgt spid="113">
                                            <p:txEl>
                                              <p:pRg st="6" end="6"/>
                                            </p:txEl>
                                          </p:spTgt>
                                        </p:tgtEl>
                                        <p:attrNameLst>
                                          <p:attrName>ppt_x</p:attrName>
                                        </p:attrNameLst>
                                      </p:cBhvr>
                                      <p:tavLst>
                                        <p:tav tm="0">
                                          <p:val>
                                            <p:strVal val="#ppt_x+1"/>
                                          </p:val>
                                        </p:tav>
                                        <p:tav tm="100000">
                                          <p:val>
                                            <p:strVal val="#ppt_x"/>
                                          </p:val>
                                        </p:tav>
                                      </p:tavLst>
                                    </p:anim>
                                  </p:childTnLst>
                                </p:cTn>
                              </p:par>
                            </p:childTnLst>
                          </p:cTn>
                        </p:par>
                        <p:par>
                          <p:cTn id="32" fill="hold">
                            <p:stCondLst>
                              <p:cond delay="17500"/>
                            </p:stCondLst>
                            <p:childTnLst>
                              <p:par>
                                <p:cTn id="33" presetID="2" presetClass="entr" presetSubtype="2" fill="hold" nodeType="afterEffect">
                                  <p:stCondLst>
                                    <p:cond delay="0"/>
                                  </p:stCondLst>
                                  <p:childTnLst>
                                    <p:set>
                                      <p:cBhvr>
                                        <p:cTn id="34" dur="1" fill="hold">
                                          <p:stCondLst>
                                            <p:cond delay="0"/>
                                          </p:stCondLst>
                                        </p:cTn>
                                        <p:tgtEl>
                                          <p:spTgt spid="113">
                                            <p:txEl>
                                              <p:pRg st="7" end="7"/>
                                            </p:txEl>
                                          </p:spTgt>
                                        </p:tgtEl>
                                        <p:attrNameLst>
                                          <p:attrName>style.visibility</p:attrName>
                                        </p:attrNameLst>
                                      </p:cBhvr>
                                      <p:to>
                                        <p:strVal val="visible"/>
                                      </p:to>
                                    </p:set>
                                    <p:anim calcmode="lin" valueType="num">
                                      <p:cBhvr additive="base">
                                        <p:cTn id="35" dur="2500"/>
                                        <p:tgtEl>
                                          <p:spTgt spid="113">
                                            <p:txEl>
                                              <p:pRg st="7" end="7"/>
                                            </p:txEl>
                                          </p:spTgt>
                                        </p:tgtEl>
                                        <p:attrNameLst>
                                          <p:attrName>ppt_x</p:attrName>
                                        </p:attrNameLst>
                                      </p:cBhvr>
                                      <p:tavLst>
                                        <p:tav tm="0">
                                          <p:val>
                                            <p:strVal val="#ppt_x+1"/>
                                          </p:val>
                                        </p:tav>
                                        <p:tav tm="100000">
                                          <p:val>
                                            <p:strVal val="#ppt_x"/>
                                          </p:val>
                                        </p:tav>
                                      </p:tavLst>
                                    </p:anim>
                                  </p:childTnLst>
                                </p:cTn>
                              </p:par>
                            </p:childTnLst>
                          </p:cTn>
                        </p:par>
                        <p:par>
                          <p:cTn id="36" fill="hold">
                            <p:stCondLst>
                              <p:cond delay="20000"/>
                            </p:stCondLst>
                            <p:childTnLst>
                              <p:par>
                                <p:cTn id="37" presetID="2" presetClass="entr" presetSubtype="2" fill="hold" nodeType="afterEffect">
                                  <p:stCondLst>
                                    <p:cond delay="0"/>
                                  </p:stCondLst>
                                  <p:childTnLst>
                                    <p:set>
                                      <p:cBhvr>
                                        <p:cTn id="38" dur="1" fill="hold">
                                          <p:stCondLst>
                                            <p:cond delay="0"/>
                                          </p:stCondLst>
                                        </p:cTn>
                                        <p:tgtEl>
                                          <p:spTgt spid="113">
                                            <p:txEl>
                                              <p:pRg st="8" end="8"/>
                                            </p:txEl>
                                          </p:spTgt>
                                        </p:tgtEl>
                                        <p:attrNameLst>
                                          <p:attrName>style.visibility</p:attrName>
                                        </p:attrNameLst>
                                      </p:cBhvr>
                                      <p:to>
                                        <p:strVal val="visible"/>
                                      </p:to>
                                    </p:set>
                                    <p:anim calcmode="lin" valueType="num">
                                      <p:cBhvr additive="base">
                                        <p:cTn id="39" dur="2500"/>
                                        <p:tgtEl>
                                          <p:spTgt spid="113">
                                            <p:txEl>
                                              <p:pRg st="8" end="8"/>
                                            </p:txEl>
                                          </p:spTgt>
                                        </p:tgtEl>
                                        <p:attrNameLst>
                                          <p:attrName>ppt_x</p:attrName>
                                        </p:attrNameLst>
                                      </p:cBhvr>
                                      <p:tavLst>
                                        <p:tav tm="0">
                                          <p:val>
                                            <p:strVal val="#ppt_x+1"/>
                                          </p:val>
                                        </p:tav>
                                        <p:tav tm="100000">
                                          <p:val>
                                            <p:strVal val="#ppt_x"/>
                                          </p:val>
                                        </p:tav>
                                      </p:tavLst>
                                    </p:anim>
                                  </p:childTnLst>
                                </p:cTn>
                              </p:par>
                            </p:childTnLst>
                          </p:cTn>
                        </p:par>
                        <p:par>
                          <p:cTn id="40" fill="hold">
                            <p:stCondLst>
                              <p:cond delay="22500"/>
                            </p:stCondLst>
                            <p:childTnLst>
                              <p:par>
                                <p:cTn id="41" presetID="2" presetClass="entr" presetSubtype="2" fill="hold" nodeType="afterEffect">
                                  <p:stCondLst>
                                    <p:cond delay="0"/>
                                  </p:stCondLst>
                                  <p:childTnLst>
                                    <p:set>
                                      <p:cBhvr>
                                        <p:cTn id="42" dur="1" fill="hold">
                                          <p:stCondLst>
                                            <p:cond delay="0"/>
                                          </p:stCondLst>
                                        </p:cTn>
                                        <p:tgtEl>
                                          <p:spTgt spid="113">
                                            <p:txEl>
                                              <p:pRg st="9" end="9"/>
                                            </p:txEl>
                                          </p:spTgt>
                                        </p:tgtEl>
                                        <p:attrNameLst>
                                          <p:attrName>style.visibility</p:attrName>
                                        </p:attrNameLst>
                                      </p:cBhvr>
                                      <p:to>
                                        <p:strVal val="visible"/>
                                      </p:to>
                                    </p:set>
                                    <p:anim calcmode="lin" valueType="num">
                                      <p:cBhvr additive="base">
                                        <p:cTn id="43" dur="2500"/>
                                        <p:tgtEl>
                                          <p:spTgt spid="113">
                                            <p:txEl>
                                              <p:pRg st="9" end="9"/>
                                            </p:txEl>
                                          </p:spTgt>
                                        </p:tgtEl>
                                        <p:attrNameLst>
                                          <p:attrName>ppt_x</p:attrName>
                                        </p:attrNameLst>
                                      </p:cBhvr>
                                      <p:tavLst>
                                        <p:tav tm="0">
                                          <p:val>
                                            <p:strVal val="#ppt_x+1"/>
                                          </p:val>
                                        </p:tav>
                                        <p:tav tm="100000">
                                          <p:val>
                                            <p:strVal val="#ppt_x"/>
                                          </p:val>
                                        </p:tav>
                                      </p:tavLst>
                                    </p:anim>
                                  </p:childTnLst>
                                </p:cTn>
                              </p:par>
                            </p:childTnLst>
                          </p:cTn>
                        </p:par>
                        <p:par>
                          <p:cTn id="44" fill="hold">
                            <p:stCondLst>
                              <p:cond delay="25000"/>
                            </p:stCondLst>
                            <p:childTnLst>
                              <p:par>
                                <p:cTn id="45" presetID="2" presetClass="entr" presetSubtype="2" fill="hold" nodeType="afterEffect">
                                  <p:stCondLst>
                                    <p:cond delay="0"/>
                                  </p:stCondLst>
                                  <p:childTnLst>
                                    <p:set>
                                      <p:cBhvr>
                                        <p:cTn id="46" dur="1" fill="hold">
                                          <p:stCondLst>
                                            <p:cond delay="0"/>
                                          </p:stCondLst>
                                        </p:cTn>
                                        <p:tgtEl>
                                          <p:spTgt spid="113">
                                            <p:txEl>
                                              <p:pRg st="10" end="10"/>
                                            </p:txEl>
                                          </p:spTgt>
                                        </p:tgtEl>
                                        <p:attrNameLst>
                                          <p:attrName>style.visibility</p:attrName>
                                        </p:attrNameLst>
                                      </p:cBhvr>
                                      <p:to>
                                        <p:strVal val="visible"/>
                                      </p:to>
                                    </p:set>
                                    <p:anim calcmode="lin" valueType="num">
                                      <p:cBhvr additive="base">
                                        <p:cTn id="47" dur="2500"/>
                                        <p:tgtEl>
                                          <p:spTgt spid="113">
                                            <p:txEl>
                                              <p:pRg st="10" end="10"/>
                                            </p:txEl>
                                          </p:spTgt>
                                        </p:tgtEl>
                                        <p:attrNameLst>
                                          <p:attrName>ppt_x</p:attrName>
                                        </p:attrNameLst>
                                      </p:cBhvr>
                                      <p:tavLst>
                                        <p:tav tm="0">
                                          <p:val>
                                            <p:strVal val="#ppt_x+1"/>
                                          </p:val>
                                        </p:tav>
                                        <p:tav tm="100000">
                                          <p:val>
                                            <p:strVal val="#ppt_x"/>
                                          </p:val>
                                        </p:tav>
                                      </p:tavLst>
                                    </p:anim>
                                  </p:childTnLst>
                                </p:cTn>
                              </p:par>
                            </p:childTnLst>
                          </p:cTn>
                        </p:par>
                        <p:par>
                          <p:cTn id="48" fill="hold">
                            <p:stCondLst>
                              <p:cond delay="27500"/>
                            </p:stCondLst>
                            <p:childTnLst>
                              <p:par>
                                <p:cTn id="49" presetID="2" presetClass="entr" presetSubtype="2" fill="hold" nodeType="afterEffect">
                                  <p:stCondLst>
                                    <p:cond delay="0"/>
                                  </p:stCondLst>
                                  <p:childTnLst>
                                    <p:set>
                                      <p:cBhvr>
                                        <p:cTn id="50" dur="1" fill="hold">
                                          <p:stCondLst>
                                            <p:cond delay="0"/>
                                          </p:stCondLst>
                                        </p:cTn>
                                        <p:tgtEl>
                                          <p:spTgt spid="113">
                                            <p:txEl>
                                              <p:pRg st="11" end="11"/>
                                            </p:txEl>
                                          </p:spTgt>
                                        </p:tgtEl>
                                        <p:attrNameLst>
                                          <p:attrName>style.visibility</p:attrName>
                                        </p:attrNameLst>
                                      </p:cBhvr>
                                      <p:to>
                                        <p:strVal val="visible"/>
                                      </p:to>
                                    </p:set>
                                    <p:anim calcmode="lin" valueType="num">
                                      <p:cBhvr additive="base">
                                        <p:cTn id="51" dur="2500"/>
                                        <p:tgtEl>
                                          <p:spTgt spid="113">
                                            <p:txEl>
                                              <p:pRg st="11" end="11"/>
                                            </p:txEl>
                                          </p:spTgt>
                                        </p:tgtEl>
                                        <p:attrNameLst>
                                          <p:attrName>ppt_x</p:attrName>
                                        </p:attrNameLst>
                                      </p:cBhvr>
                                      <p:tavLst>
                                        <p:tav tm="0">
                                          <p:val>
                                            <p:strVal val="#ppt_x+1"/>
                                          </p:val>
                                        </p:tav>
                                        <p:tav tm="100000">
                                          <p:val>
                                            <p:strVal val="#ppt_x"/>
                                          </p:val>
                                        </p:tav>
                                      </p:tavLst>
                                    </p:anim>
                                  </p:childTnLst>
                                </p:cTn>
                              </p:par>
                            </p:childTnLst>
                          </p:cTn>
                        </p:par>
                        <p:par>
                          <p:cTn id="52" fill="hold">
                            <p:stCondLst>
                              <p:cond delay="30000"/>
                            </p:stCondLst>
                            <p:childTnLst>
                              <p:par>
                                <p:cTn id="53" presetID="2" presetClass="entr" presetSubtype="2" fill="hold" nodeType="afterEffect">
                                  <p:stCondLst>
                                    <p:cond delay="0"/>
                                  </p:stCondLst>
                                  <p:childTnLst>
                                    <p:set>
                                      <p:cBhvr>
                                        <p:cTn id="54" dur="1" fill="hold">
                                          <p:stCondLst>
                                            <p:cond delay="0"/>
                                          </p:stCondLst>
                                        </p:cTn>
                                        <p:tgtEl>
                                          <p:spTgt spid="113">
                                            <p:txEl>
                                              <p:pRg st="12" end="12"/>
                                            </p:txEl>
                                          </p:spTgt>
                                        </p:tgtEl>
                                        <p:attrNameLst>
                                          <p:attrName>style.visibility</p:attrName>
                                        </p:attrNameLst>
                                      </p:cBhvr>
                                      <p:to>
                                        <p:strVal val="visible"/>
                                      </p:to>
                                    </p:set>
                                    <p:anim calcmode="lin" valueType="num">
                                      <p:cBhvr additive="base">
                                        <p:cTn id="55" dur="2500"/>
                                        <p:tgtEl>
                                          <p:spTgt spid="113">
                                            <p:txEl>
                                              <p:pRg st="12" end="12"/>
                                            </p:txEl>
                                          </p:spTgt>
                                        </p:tgtEl>
                                        <p:attrNameLst>
                                          <p:attrName>ppt_x</p:attrName>
                                        </p:attrNameLst>
                                      </p:cBhvr>
                                      <p:tavLst>
                                        <p:tav tm="0">
                                          <p:val>
                                            <p:strVal val="#ppt_x+1"/>
                                          </p:val>
                                        </p:tav>
                                        <p:tav tm="100000">
                                          <p:val>
                                            <p:strVal val="#ppt_x"/>
                                          </p:val>
                                        </p:tav>
                                      </p:tavLst>
                                    </p:anim>
                                  </p:childTnLst>
                                </p:cTn>
                              </p:par>
                            </p:childTnLst>
                          </p:cTn>
                        </p:par>
                        <p:par>
                          <p:cTn id="56" fill="hold">
                            <p:stCondLst>
                              <p:cond delay="32500"/>
                            </p:stCondLst>
                            <p:childTnLst>
                              <p:par>
                                <p:cTn id="57" presetID="2" presetClass="entr" presetSubtype="2" fill="hold" nodeType="afterEffect">
                                  <p:stCondLst>
                                    <p:cond delay="0"/>
                                  </p:stCondLst>
                                  <p:childTnLst>
                                    <p:set>
                                      <p:cBhvr>
                                        <p:cTn id="58" dur="1" fill="hold">
                                          <p:stCondLst>
                                            <p:cond delay="0"/>
                                          </p:stCondLst>
                                        </p:cTn>
                                        <p:tgtEl>
                                          <p:spTgt spid="113">
                                            <p:txEl>
                                              <p:pRg st="13" end="13"/>
                                            </p:txEl>
                                          </p:spTgt>
                                        </p:tgtEl>
                                        <p:attrNameLst>
                                          <p:attrName>style.visibility</p:attrName>
                                        </p:attrNameLst>
                                      </p:cBhvr>
                                      <p:to>
                                        <p:strVal val="visible"/>
                                      </p:to>
                                    </p:set>
                                    <p:anim calcmode="lin" valueType="num">
                                      <p:cBhvr additive="base">
                                        <p:cTn id="59" dur="2500"/>
                                        <p:tgtEl>
                                          <p:spTgt spid="113">
                                            <p:txEl>
                                              <p:pRg st="13" end="13"/>
                                            </p:txEl>
                                          </p:spTgt>
                                        </p:tgtEl>
                                        <p:attrNameLst>
                                          <p:attrName>ppt_x</p:attrName>
                                        </p:attrNameLst>
                                      </p:cBhvr>
                                      <p:tavLst>
                                        <p:tav tm="0">
                                          <p:val>
                                            <p:strVal val="#ppt_x+1"/>
                                          </p:val>
                                        </p:tav>
                                        <p:tav tm="100000">
                                          <p:val>
                                            <p:strVal val="#ppt_x"/>
                                          </p:val>
                                        </p:tav>
                                      </p:tavLst>
                                    </p:anim>
                                  </p:childTnLst>
                                </p:cTn>
                              </p:par>
                            </p:childTnLst>
                          </p:cTn>
                        </p:par>
                        <p:par>
                          <p:cTn id="60" fill="hold">
                            <p:stCondLst>
                              <p:cond delay="35000"/>
                            </p:stCondLst>
                            <p:childTnLst>
                              <p:par>
                                <p:cTn id="61" presetID="2" presetClass="entr" presetSubtype="2" fill="hold" nodeType="afterEffect">
                                  <p:stCondLst>
                                    <p:cond delay="0"/>
                                  </p:stCondLst>
                                  <p:childTnLst>
                                    <p:set>
                                      <p:cBhvr>
                                        <p:cTn id="62" dur="1" fill="hold">
                                          <p:stCondLst>
                                            <p:cond delay="0"/>
                                          </p:stCondLst>
                                        </p:cTn>
                                        <p:tgtEl>
                                          <p:spTgt spid="113">
                                            <p:txEl>
                                              <p:pRg st="14" end="14"/>
                                            </p:txEl>
                                          </p:spTgt>
                                        </p:tgtEl>
                                        <p:attrNameLst>
                                          <p:attrName>style.visibility</p:attrName>
                                        </p:attrNameLst>
                                      </p:cBhvr>
                                      <p:to>
                                        <p:strVal val="visible"/>
                                      </p:to>
                                    </p:set>
                                    <p:anim calcmode="lin" valueType="num">
                                      <p:cBhvr additive="base">
                                        <p:cTn id="63" dur="2500"/>
                                        <p:tgtEl>
                                          <p:spTgt spid="113">
                                            <p:txEl>
                                              <p:pRg st="14" end="14"/>
                                            </p:txEl>
                                          </p:spTgt>
                                        </p:tgtEl>
                                        <p:attrNameLst>
                                          <p:attrName>ppt_x</p:attrName>
                                        </p:attrNameLst>
                                      </p:cBhvr>
                                      <p:tavLst>
                                        <p:tav tm="0">
                                          <p:val>
                                            <p:strVal val="#ppt_x+1"/>
                                          </p:val>
                                        </p:tav>
                                        <p:tav tm="100000">
                                          <p:val>
                                            <p:strVal val="#ppt_x"/>
                                          </p:val>
                                        </p:tav>
                                      </p:tavLst>
                                    </p:anim>
                                  </p:childTnLst>
                                </p:cTn>
                              </p:par>
                            </p:childTnLst>
                          </p:cTn>
                        </p:par>
                        <p:par>
                          <p:cTn id="64" fill="hold">
                            <p:stCondLst>
                              <p:cond delay="37500"/>
                            </p:stCondLst>
                            <p:childTnLst>
                              <p:par>
                                <p:cTn id="65" presetID="2" presetClass="entr" presetSubtype="2" fill="hold" nodeType="afterEffect">
                                  <p:stCondLst>
                                    <p:cond delay="0"/>
                                  </p:stCondLst>
                                  <p:childTnLst>
                                    <p:set>
                                      <p:cBhvr>
                                        <p:cTn id="66" dur="1" fill="hold">
                                          <p:stCondLst>
                                            <p:cond delay="0"/>
                                          </p:stCondLst>
                                        </p:cTn>
                                        <p:tgtEl>
                                          <p:spTgt spid="113">
                                            <p:txEl>
                                              <p:pRg st="15" end="15"/>
                                            </p:txEl>
                                          </p:spTgt>
                                        </p:tgtEl>
                                        <p:attrNameLst>
                                          <p:attrName>style.visibility</p:attrName>
                                        </p:attrNameLst>
                                      </p:cBhvr>
                                      <p:to>
                                        <p:strVal val="visible"/>
                                      </p:to>
                                    </p:set>
                                    <p:anim calcmode="lin" valueType="num">
                                      <p:cBhvr additive="base">
                                        <p:cTn id="67" dur="2500"/>
                                        <p:tgtEl>
                                          <p:spTgt spid="113">
                                            <p:txEl>
                                              <p:pRg st="15" end="15"/>
                                            </p:txEl>
                                          </p:spTgt>
                                        </p:tgtEl>
                                        <p:attrNameLst>
                                          <p:attrName>ppt_x</p:attrName>
                                        </p:attrNameLst>
                                      </p:cBhvr>
                                      <p:tavLst>
                                        <p:tav tm="0">
                                          <p:val>
                                            <p:strVal val="#ppt_x+1"/>
                                          </p:val>
                                        </p:tav>
                                        <p:tav tm="100000">
                                          <p:val>
                                            <p:strVal val="#ppt_x"/>
                                          </p:val>
                                        </p:tav>
                                      </p:tavLst>
                                    </p:anim>
                                  </p:childTnLst>
                                </p:cTn>
                              </p:par>
                            </p:childTnLst>
                          </p:cTn>
                        </p:par>
                        <p:par>
                          <p:cTn id="68" fill="hold">
                            <p:stCondLst>
                              <p:cond delay="40000"/>
                            </p:stCondLst>
                            <p:childTnLst>
                              <p:par>
                                <p:cTn id="69" presetID="2" presetClass="entr" presetSubtype="2" fill="hold" nodeType="afterEffect">
                                  <p:stCondLst>
                                    <p:cond delay="0"/>
                                  </p:stCondLst>
                                  <p:childTnLst>
                                    <p:set>
                                      <p:cBhvr>
                                        <p:cTn id="70" dur="1" fill="hold">
                                          <p:stCondLst>
                                            <p:cond delay="0"/>
                                          </p:stCondLst>
                                        </p:cTn>
                                        <p:tgtEl>
                                          <p:spTgt spid="113">
                                            <p:txEl>
                                              <p:pRg st="16" end="16"/>
                                            </p:txEl>
                                          </p:spTgt>
                                        </p:tgtEl>
                                        <p:attrNameLst>
                                          <p:attrName>style.visibility</p:attrName>
                                        </p:attrNameLst>
                                      </p:cBhvr>
                                      <p:to>
                                        <p:strVal val="visible"/>
                                      </p:to>
                                    </p:set>
                                    <p:anim calcmode="lin" valueType="num">
                                      <p:cBhvr additive="base">
                                        <p:cTn id="71" dur="2500"/>
                                        <p:tgtEl>
                                          <p:spTgt spid="113">
                                            <p:txEl>
                                              <p:pRg st="16" end="1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p:nvPr/>
        </p:nvSpPr>
        <p:spPr>
          <a:xfrm>
            <a:off x="0" y="0"/>
            <a:ext cx="9144000" cy="514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sz="2400" u="sng">
                <a:solidFill>
                  <a:schemeClr val="accent3"/>
                </a:solidFill>
                <a:hlinkClick r:id="rId3"/>
              </a:rPr>
              <a:t>Drew Lynch Stand-Up: Speech Therapy Doesn't Work</a:t>
            </a:r>
            <a:endParaRPr sz="2400">
              <a:solidFill>
                <a:schemeClr val="accent3"/>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sz="2400"/>
              <a:t>Thoughts???</a:t>
            </a:r>
            <a:endParaRPr sz="2400"/>
          </a:p>
          <a:p>
            <a:pPr marL="0" lvl="0" indent="0" algn="l" rtl="0">
              <a:spcBef>
                <a:spcPts val="0"/>
              </a:spcBef>
              <a:spcAft>
                <a:spcPts val="0"/>
              </a:spcAft>
              <a:buNone/>
            </a:pPr>
            <a:endParaRPr>
              <a:solidFill>
                <a:schemeClr val="accent3"/>
              </a:solidFill>
            </a:endParaRPr>
          </a:p>
          <a:p>
            <a:pPr marL="0" lvl="0" indent="0" algn="l" rtl="0">
              <a:spcBef>
                <a:spcPts val="0"/>
              </a:spcBef>
              <a:spcAft>
                <a:spcPts val="0"/>
              </a:spcAft>
              <a:buNone/>
            </a:pPr>
            <a:endParaRPr>
              <a:solidFill>
                <a:schemeClr val="accent3"/>
              </a:solidFill>
            </a:endParaRPr>
          </a:p>
          <a:p>
            <a:pPr marL="0" lvl="0" indent="0" algn="l" rtl="0">
              <a:spcBef>
                <a:spcPts val="0"/>
              </a:spcBef>
              <a:spcAft>
                <a:spcPts val="0"/>
              </a:spcAft>
              <a:buNone/>
            </a:pPr>
            <a:endParaRPr>
              <a:solidFill>
                <a:schemeClr val="accent3"/>
              </a:solidFill>
            </a:endParaRPr>
          </a:p>
          <a:p>
            <a:pPr marL="0" lvl="0" indent="0" algn="l" rtl="0">
              <a:spcBef>
                <a:spcPts val="0"/>
              </a:spcBef>
              <a:spcAft>
                <a:spcPts val="0"/>
              </a:spcAft>
              <a:buNone/>
            </a:pPr>
            <a:endParaRPr sz="2400">
              <a:solidFill>
                <a:schemeClr val="accent3"/>
              </a:solidFill>
            </a:endParaRPr>
          </a:p>
          <a:p>
            <a:pPr marL="0" lvl="0" indent="0" algn="l" rtl="0">
              <a:spcBef>
                <a:spcPts val="0"/>
              </a:spcBef>
              <a:spcAft>
                <a:spcPts val="0"/>
              </a:spcAft>
              <a:buNone/>
            </a:pPr>
            <a:endParaRPr sz="2400">
              <a:solidFill>
                <a:schemeClr val="accent3"/>
              </a:solidFill>
            </a:endParaRP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2445</Words>
  <Application>Microsoft Office PowerPoint</Application>
  <PresentationFormat>On-screen Show (16:9)</PresentationFormat>
  <Paragraphs>349</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Open Sans</vt:lpstr>
      <vt:lpstr>Roboto</vt:lpstr>
      <vt:lpstr>Georgia</vt:lpstr>
      <vt:lpstr>Trebuchet MS</vt:lpstr>
      <vt:lpstr>Times New Roman</vt:lpstr>
      <vt:lpstr>Arial</vt:lpstr>
      <vt:lpstr>PT Sans Narrow</vt:lpstr>
      <vt:lpstr>Tropic</vt:lpstr>
      <vt:lpstr>Outcomes in SLP Therapies: Participation and Patient Engagement</vt:lpstr>
      <vt:lpstr>Relevant Disclosure and Disclaimer</vt:lpstr>
      <vt:lpstr>Objectives</vt:lpstr>
      <vt:lpstr>Defining The Ideas</vt:lpstr>
      <vt:lpstr>Peds and Geriatrics- Two Sides of a Coin</vt:lpstr>
      <vt:lpstr>Adults- not necessarily easier than peds/geri </vt:lpstr>
      <vt:lpstr>Barriers in Service Delivery</vt:lpstr>
      <vt:lpstr>(Cowpe, et al. 2014)- Quotes from parents of children with dysphagia</vt:lpstr>
      <vt:lpstr>PowerPoint Presentation</vt:lpstr>
      <vt:lpstr>Motivational Interviewing (MI) </vt:lpstr>
      <vt:lpstr>PowerPoint Presentation</vt:lpstr>
      <vt:lpstr>Incorporating iSixSigma and Patient Care</vt:lpstr>
      <vt:lpstr>PowerPoint Presentation</vt:lpstr>
      <vt:lpstr>LET’S PRACTICE</vt:lpstr>
      <vt:lpstr>PowerPoint Presentation</vt:lpstr>
      <vt:lpstr>PowerPoint Presentation</vt:lpstr>
      <vt:lpstr>PowerPoint Presentation</vt:lpstr>
      <vt:lpstr>A bit closer to home  (Watkins, et al., 2007)- Motivational Interviewing Early After Acute Stroke   Outcome Measured- Mood Post Stroke, funcion, beliefs and expectations of recovery  Time Frame- 3 months post-stroke  Groups- randomized control group (CG) and motivational interview (MI) group  </vt:lpstr>
      <vt:lpstr>PowerPoint Presentation</vt:lpstr>
      <vt:lpstr> Cultural Competency</vt:lpstr>
      <vt:lpstr>PowerPoint Presentation</vt:lpstr>
      <vt:lpstr>Barriers and facilitators to cultural competence in rehabilitation services: a scoping review  Grandpierre, et al., 2018 </vt:lpstr>
      <vt:lpstr>Barriers Occur on Both Sides of Service Grandpierre, et al., 2018</vt:lpstr>
      <vt:lpstr>PowerPoint Presentation</vt:lpstr>
      <vt:lpstr>Hot Topics</vt:lpstr>
      <vt:lpstr>Putting Together The Pieces</vt:lpstr>
      <vt:lpstr>Goals are not just about gathering data</vt:lpstr>
      <vt:lpstr>PowerPoint Presentation</vt:lpstr>
      <vt:lpstr>Let’s Look At Some Real World Examples</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Outcomes in SLP Therapies: Participation and Patient Engagement</dc:title>
  <dc:creator>Leah Johnson</dc:creator>
  <cp:lastModifiedBy>Leah Johnson</cp:lastModifiedBy>
  <cp:revision>1</cp:revision>
  <dcterms:modified xsi:type="dcterms:W3CDTF">2020-02-19T16:09:13Z</dcterms:modified>
</cp:coreProperties>
</file>